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26"/>
  </p:notesMasterIdLst>
  <p:sldIdLst>
    <p:sldId id="256" r:id="rId2"/>
    <p:sldId id="257" r:id="rId3"/>
    <p:sldId id="289" r:id="rId4"/>
    <p:sldId id="258" r:id="rId5"/>
    <p:sldId id="259" r:id="rId6"/>
    <p:sldId id="260" r:id="rId7"/>
    <p:sldId id="266" r:id="rId8"/>
    <p:sldId id="261" r:id="rId9"/>
    <p:sldId id="270" r:id="rId10"/>
    <p:sldId id="262" r:id="rId11"/>
    <p:sldId id="269" r:id="rId12"/>
    <p:sldId id="263" r:id="rId13"/>
    <p:sldId id="280" r:id="rId14"/>
    <p:sldId id="268" r:id="rId15"/>
    <p:sldId id="272" r:id="rId16"/>
    <p:sldId id="279" r:id="rId17"/>
    <p:sldId id="288" r:id="rId18"/>
    <p:sldId id="290" r:id="rId19"/>
    <p:sldId id="291" r:id="rId20"/>
    <p:sldId id="286" r:id="rId21"/>
    <p:sldId id="287" r:id="rId22"/>
    <p:sldId id="281" r:id="rId23"/>
    <p:sldId id="282" r:id="rId24"/>
    <p:sldId id="283" r:id="rId2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6E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62" autoAdjust="0"/>
  </p:normalViewPr>
  <p:slideViewPr>
    <p:cSldViewPr>
      <p:cViewPr>
        <p:scale>
          <a:sx n="55" d="100"/>
          <a:sy n="55" d="100"/>
        </p:scale>
        <p:origin x="-936" y="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BB53F6-B913-4AD0-B149-36826110726D}" type="datetimeFigureOut">
              <a:rPr lang="pt-BR" smtClean="0"/>
              <a:pPr/>
              <a:t>05/03/2016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020432-A4D7-4828-9754-9BF0B43D3F6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7179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20432-A4D7-4828-9754-9BF0B43D3F66}" type="slidenum">
              <a:rPr lang="pt-BR" smtClean="0"/>
              <a:pPr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0357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7C393-51E5-4424-BCA7-E74826CD2157}" type="datetimeFigureOut">
              <a:rPr lang="pt-BR" smtClean="0"/>
              <a:pPr/>
              <a:t>05/03/2016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981D9-EB21-4AB8-B9A1-05AA00BAB19A}" type="slidenum">
              <a:rPr lang="pt-BR" smtClean="0"/>
              <a:pPr/>
              <a:t>‹nº›</a:t>
            </a:fld>
            <a:endParaRPr lang="pt-BR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7C393-51E5-4424-BCA7-E74826CD2157}" type="datetimeFigureOut">
              <a:rPr lang="pt-BR" smtClean="0"/>
              <a:pPr/>
              <a:t>05/03/2016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981D9-EB21-4AB8-B9A1-05AA00BAB19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7C393-51E5-4424-BCA7-E74826CD2157}" type="datetimeFigureOut">
              <a:rPr lang="pt-BR" smtClean="0"/>
              <a:pPr/>
              <a:t>05/03/2016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981D9-EB21-4AB8-B9A1-05AA00BAB19A}" type="slidenum">
              <a:rPr lang="pt-BR" smtClean="0"/>
              <a:pPr/>
              <a:t>‹nº›</a:t>
            </a:fld>
            <a:endParaRPr lang="pt-BR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7C393-51E5-4424-BCA7-E74826CD2157}" type="datetimeFigureOut">
              <a:rPr lang="pt-BR" smtClean="0"/>
              <a:pPr/>
              <a:t>05/03/2016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981D9-EB21-4AB8-B9A1-05AA00BAB19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7C393-51E5-4424-BCA7-E74826CD2157}" type="datetimeFigureOut">
              <a:rPr lang="pt-BR" smtClean="0"/>
              <a:pPr/>
              <a:t>05/03/2016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981D9-EB21-4AB8-B9A1-05AA00BAB19A}" type="slidenum">
              <a:rPr lang="pt-BR" smtClean="0"/>
              <a:pPr/>
              <a:t>‹nº›</a:t>
            </a:fld>
            <a:endParaRPr lang="pt-BR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7C393-51E5-4424-BCA7-E74826CD2157}" type="datetimeFigureOut">
              <a:rPr lang="pt-BR" smtClean="0"/>
              <a:pPr/>
              <a:t>05/03/2016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981D9-EB21-4AB8-B9A1-05AA00BAB19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7C393-51E5-4424-BCA7-E74826CD2157}" type="datetimeFigureOut">
              <a:rPr lang="pt-BR" smtClean="0"/>
              <a:pPr/>
              <a:t>05/03/2016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981D9-EB21-4AB8-B9A1-05AA00BAB19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7C393-51E5-4424-BCA7-E74826CD2157}" type="datetimeFigureOut">
              <a:rPr lang="pt-BR" smtClean="0"/>
              <a:pPr/>
              <a:t>05/03/2016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981D9-EB21-4AB8-B9A1-05AA00BAB19A}" type="slidenum">
              <a:rPr lang="pt-BR" smtClean="0"/>
              <a:pPr/>
              <a:t>‹nº›</a:t>
            </a:fld>
            <a:endParaRPr lang="pt-BR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7C393-51E5-4424-BCA7-E74826CD2157}" type="datetimeFigureOut">
              <a:rPr lang="pt-BR" smtClean="0"/>
              <a:pPr/>
              <a:t>05/03/2016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981D9-EB21-4AB8-B9A1-05AA00BAB19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7C393-51E5-4424-BCA7-E74826CD2157}" type="datetimeFigureOut">
              <a:rPr lang="pt-BR" smtClean="0"/>
              <a:pPr/>
              <a:t>05/03/2016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981D9-EB21-4AB8-B9A1-05AA00BAB19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7C393-51E5-4424-BCA7-E74826CD2157}" type="datetimeFigureOut">
              <a:rPr lang="pt-BR" smtClean="0"/>
              <a:pPr/>
              <a:t>05/03/2016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981D9-EB21-4AB8-B9A1-05AA00BAB19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84B7C393-51E5-4424-BCA7-E74826CD2157}" type="datetimeFigureOut">
              <a:rPr lang="pt-BR" smtClean="0"/>
              <a:pPr/>
              <a:t>05/03/2016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52C981D9-EB21-4AB8-B9A1-05AA00BAB19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14348" y="3207846"/>
            <a:ext cx="7848600" cy="864096"/>
          </a:xfrm>
        </p:spPr>
        <p:txBody>
          <a:bodyPr/>
          <a:lstStyle/>
          <a:p>
            <a:pPr algn="ctr"/>
            <a:r>
              <a:rPr lang="pt-BR" sz="3200" cap="none" dirty="0" smtClean="0"/>
              <a:t>I ENCONTRO DE MATEMÁTICA</a:t>
            </a:r>
            <a:endParaRPr lang="pt-BR" sz="3200" cap="none" dirty="0"/>
          </a:p>
        </p:txBody>
      </p:sp>
      <p:pic>
        <p:nvPicPr>
          <p:cNvPr id="1026" name="Picture 2" descr="C:\Users\MariadoCarmo\Documents\FORMAÇÃO DE PROFESSORES\LOGO PRÁTIC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56" y="857232"/>
            <a:ext cx="5500726" cy="1909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C:\Users\Digitacao\Documents\TRABALHOS DE ANDERSON\IMAGENS JPG\asas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36" y="5715016"/>
            <a:ext cx="3714776" cy="100013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/>
          <p:cNvSpPr/>
          <p:nvPr/>
        </p:nvSpPr>
        <p:spPr>
          <a:xfrm>
            <a:off x="1500166" y="4065164"/>
            <a:ext cx="6143668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cap="none" dirty="0" smtClean="0">
                <a:latin typeface="Bell MT" pitchFamily="18" charset="0"/>
                <a:cs typeface="Arial" pitchFamily="34" charset="0"/>
              </a:rPr>
              <a:t>Formadora: </a:t>
            </a:r>
            <a:r>
              <a:rPr lang="pt-BR" sz="2200" b="1" cap="none" dirty="0" err="1" smtClean="0">
                <a:latin typeface="Bell MT" pitchFamily="18" charset="0"/>
                <a:cs typeface="Arial" pitchFamily="34" charset="0"/>
              </a:rPr>
              <a:t>Profª</a:t>
            </a:r>
            <a:r>
              <a:rPr lang="pt-BR" sz="2200" b="1" cap="none" dirty="0" smtClean="0">
                <a:latin typeface="Bell MT" pitchFamily="18" charset="0"/>
                <a:cs typeface="Arial" pitchFamily="34" charset="0"/>
              </a:rPr>
              <a:t>  Rita de Cassia F. Costa Lobo</a:t>
            </a:r>
          </a:p>
          <a:p>
            <a:endParaRPr lang="pt-BR" sz="1000" b="1" cap="none" dirty="0" smtClean="0">
              <a:latin typeface="Bell MT" pitchFamily="18" charset="0"/>
            </a:endParaRPr>
          </a:p>
          <a:p>
            <a:r>
              <a:rPr lang="pt-BR" i="1" dirty="0" smtClean="0"/>
              <a:t>Graduada em Matemática - UEFS</a:t>
            </a:r>
          </a:p>
          <a:p>
            <a:r>
              <a:rPr lang="pt-BR" i="1" dirty="0" smtClean="0"/>
              <a:t>Especialista </a:t>
            </a:r>
            <a:r>
              <a:rPr lang="pt-BR" i="1" dirty="0"/>
              <a:t> </a:t>
            </a:r>
            <a:r>
              <a:rPr lang="pt-BR" i="1" dirty="0" smtClean="0"/>
              <a:t>em Desenho – UEFS</a:t>
            </a:r>
          </a:p>
          <a:p>
            <a:endParaRPr lang="pt-BR" i="1" dirty="0" smtClean="0"/>
          </a:p>
        </p:txBody>
      </p:sp>
    </p:spTree>
    <p:extLst>
      <p:ext uri="{BB962C8B-B14F-4D97-AF65-F5344CB8AC3E}">
        <p14:creationId xmlns:p14="http://schemas.microsoft.com/office/powerpoint/2010/main" val="2331625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866764"/>
            <a:ext cx="8229600" cy="990600"/>
          </a:xfrm>
        </p:spPr>
        <p:txBody>
          <a:bodyPr/>
          <a:lstStyle/>
          <a:p>
            <a:pPr algn="ctr"/>
            <a:r>
              <a:rPr lang="pt-BR" b="1" dirty="0" smtClean="0">
                <a:solidFill>
                  <a:srgbClr val="EB6E07"/>
                </a:solidFill>
              </a:rPr>
              <a:t>APRESENTAÇÃO</a:t>
            </a:r>
            <a:endParaRPr lang="pt-BR" b="1" dirty="0">
              <a:solidFill>
                <a:srgbClr val="EB6E07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2348880"/>
            <a:ext cx="8229600" cy="2116832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dirty="0" smtClean="0"/>
              <a:t>“</a:t>
            </a:r>
            <a:r>
              <a:rPr lang="pt-BR" dirty="0"/>
              <a:t>Prática e Ação: Formação e Atuação do Professor” é um </a:t>
            </a:r>
            <a:r>
              <a:rPr lang="pt-BR" dirty="0" smtClean="0"/>
              <a:t>projeto que visa a </a:t>
            </a:r>
            <a:r>
              <a:rPr lang="pt-BR" dirty="0"/>
              <a:t>formação continuada </a:t>
            </a:r>
            <a:r>
              <a:rPr lang="pt-BR" dirty="0" smtClean="0"/>
              <a:t>dos professores </a:t>
            </a:r>
            <a:r>
              <a:rPr lang="pt-BR" dirty="0"/>
              <a:t>de Língua </a:t>
            </a:r>
            <a:r>
              <a:rPr lang="pt-BR" dirty="0" smtClean="0"/>
              <a:t>Portuguesa </a:t>
            </a:r>
            <a:r>
              <a:rPr lang="pt-BR" dirty="0"/>
              <a:t>e Matemática </a:t>
            </a:r>
            <a:r>
              <a:rPr lang="pt-BR" dirty="0" smtClean="0"/>
              <a:t>dos anos finais do Ensino Fundamental na Rede Municipal de Ensino de </a:t>
            </a:r>
            <a:r>
              <a:rPr lang="pt-BR" dirty="0" err="1" smtClean="0"/>
              <a:t>Anguera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49429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28604"/>
            <a:ext cx="7029424" cy="6286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7732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>
                <a:solidFill>
                  <a:srgbClr val="EB6E07"/>
                </a:solidFill>
              </a:rPr>
              <a:t/>
            </a:r>
            <a:br>
              <a:rPr lang="pt-BR" b="1" dirty="0" smtClean="0">
                <a:solidFill>
                  <a:srgbClr val="EB6E07"/>
                </a:solidFill>
              </a:rPr>
            </a:br>
            <a:r>
              <a:rPr lang="pt-BR" b="1" dirty="0" smtClean="0">
                <a:solidFill>
                  <a:srgbClr val="EB6E07"/>
                </a:solidFill>
              </a:rPr>
              <a:t>OBJETIVOS</a:t>
            </a:r>
            <a:br>
              <a:rPr lang="pt-BR" b="1" dirty="0" smtClean="0">
                <a:solidFill>
                  <a:srgbClr val="EB6E07"/>
                </a:solidFill>
              </a:rPr>
            </a:br>
            <a:endParaRPr lang="pt-BR" b="1" dirty="0">
              <a:solidFill>
                <a:srgbClr val="EB6E07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2844" y="1571612"/>
            <a:ext cx="8712968" cy="4607942"/>
          </a:xfrm>
        </p:spPr>
        <p:txBody>
          <a:bodyPr>
            <a:normAutofit fontScale="92500"/>
          </a:bodyPr>
          <a:lstStyle/>
          <a:p>
            <a:pPr lvl="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t-BR" dirty="0" smtClean="0"/>
              <a:t> Promover </a:t>
            </a:r>
            <a:r>
              <a:rPr lang="pt-BR" dirty="0"/>
              <a:t>um espaço de reflexão coletiva sobre o planejamento da ação educativa</a:t>
            </a:r>
            <a:r>
              <a:rPr lang="pt-BR" dirty="0" smtClean="0"/>
              <a:t>;</a:t>
            </a:r>
          </a:p>
          <a:p>
            <a:pPr marL="0" lvl="0" indent="0" algn="just">
              <a:lnSpc>
                <a:spcPct val="150000"/>
              </a:lnSpc>
              <a:buNone/>
            </a:pPr>
            <a:endParaRPr lang="pt-BR" dirty="0"/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t-BR" dirty="0" smtClean="0"/>
              <a:t> Colaborar </a:t>
            </a:r>
            <a:r>
              <a:rPr lang="pt-BR" dirty="0"/>
              <a:t>para a melhoria do processo ensino aprendizagem dos alunos nas áreas temáticas de Língua Portuguesa e Matemática</a:t>
            </a:r>
            <a:r>
              <a:rPr lang="pt-BR" dirty="0" smtClean="0"/>
              <a:t>;</a:t>
            </a:r>
          </a:p>
          <a:p>
            <a:pPr lvl="0" algn="just">
              <a:lnSpc>
                <a:spcPct val="150000"/>
              </a:lnSpc>
            </a:pPr>
            <a:endParaRPr lang="pt-BR" dirty="0"/>
          </a:p>
          <a:p>
            <a:pPr lvl="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t-BR" dirty="0"/>
              <a:t> </a:t>
            </a:r>
            <a:r>
              <a:rPr lang="pt-BR" dirty="0" smtClean="0"/>
              <a:t>Contribuir </a:t>
            </a:r>
            <a:r>
              <a:rPr lang="pt-BR" dirty="0"/>
              <a:t>para o aperfeiçoamento da autonomia do professor na sua prática pedagógica</a:t>
            </a:r>
            <a:r>
              <a:rPr lang="pt-BR" dirty="0" smtClean="0"/>
              <a:t>;</a:t>
            </a:r>
          </a:p>
          <a:p>
            <a:pPr lvl="0"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6602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>
                <a:solidFill>
                  <a:srgbClr val="EB6E07"/>
                </a:solidFill>
              </a:rPr>
              <a:t/>
            </a:r>
            <a:br>
              <a:rPr lang="pt-BR" b="1" dirty="0" smtClean="0">
                <a:solidFill>
                  <a:srgbClr val="EB6E07"/>
                </a:solidFill>
              </a:rPr>
            </a:br>
            <a:r>
              <a:rPr lang="pt-BR" b="1" dirty="0" smtClean="0">
                <a:solidFill>
                  <a:srgbClr val="EB6E07"/>
                </a:solidFill>
              </a:rPr>
              <a:t>OBJETIVOS</a:t>
            </a:r>
            <a:r>
              <a:rPr lang="pt-BR" b="1" dirty="0">
                <a:solidFill>
                  <a:srgbClr val="EB6E07"/>
                </a:solidFill>
              </a:rPr>
              <a:t/>
            </a:r>
            <a:br>
              <a:rPr lang="pt-BR" b="1" dirty="0">
                <a:solidFill>
                  <a:srgbClr val="EB6E07"/>
                </a:solidFill>
              </a:rPr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2013212"/>
            <a:ext cx="8435280" cy="4876800"/>
          </a:xfrm>
        </p:spPr>
        <p:txBody>
          <a:bodyPr/>
          <a:lstStyle/>
          <a:p>
            <a:pPr lvl="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t-BR" dirty="0" smtClean="0"/>
              <a:t> Permitir </a:t>
            </a:r>
            <a:r>
              <a:rPr lang="pt-BR" dirty="0"/>
              <a:t>ao professor o desenvolvimento de um trabalho que busque consolidar as habilidades e competências </a:t>
            </a:r>
            <a:r>
              <a:rPr lang="pt-BR" dirty="0" smtClean="0"/>
              <a:t>esperadas;</a:t>
            </a:r>
            <a:endParaRPr lang="pt-BR" dirty="0"/>
          </a:p>
          <a:p>
            <a:pPr marL="0" indent="0">
              <a:lnSpc>
                <a:spcPct val="150000"/>
              </a:lnSpc>
              <a:buNone/>
            </a:pPr>
            <a:endParaRPr lang="pt-BR" dirty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pt-BR" dirty="0" smtClean="0"/>
              <a:t> Intensificar </a:t>
            </a:r>
            <a:r>
              <a:rPr lang="pt-BR" dirty="0"/>
              <a:t>a proposta contextualizada nos anos finais do ensino fundamental.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68760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b="1" dirty="0" smtClean="0">
                <a:solidFill>
                  <a:srgbClr val="EB6E07"/>
                </a:solidFill>
              </a:rPr>
              <a:t>DINÂMICA DOS ENCONTROS</a:t>
            </a:r>
            <a:endParaRPr lang="pt-BR" b="1" dirty="0">
              <a:solidFill>
                <a:srgbClr val="EB6E07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600200"/>
            <a:ext cx="8568952" cy="487680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dirty="0" smtClean="0"/>
              <a:t>	Serão </a:t>
            </a:r>
            <a:r>
              <a:rPr lang="pt-BR" dirty="0"/>
              <a:t>realizados 12 encontros presenciais com os docentes da área de matemática e 12 encontros presenciais com os docentes da área de </a:t>
            </a:r>
            <a:r>
              <a:rPr lang="pt-BR" dirty="0" smtClean="0"/>
              <a:t>Matemática </a:t>
            </a:r>
            <a:r>
              <a:rPr lang="pt-BR" dirty="0"/>
              <a:t>distribuídos ao longo do ano letivo. </a:t>
            </a:r>
            <a:endParaRPr lang="pt-BR" dirty="0" smtClean="0"/>
          </a:p>
          <a:p>
            <a:pPr marL="0" indent="0" algn="just">
              <a:lnSpc>
                <a:spcPct val="150000"/>
              </a:lnSpc>
              <a:buNone/>
            </a:pPr>
            <a:endParaRPr lang="pt-BR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pt-BR" dirty="0"/>
              <a:t>	</a:t>
            </a:r>
            <a:r>
              <a:rPr lang="pt-BR" dirty="0" smtClean="0"/>
              <a:t>O curso terá a carga horária total de 96 horas, sendo que: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t-BR" dirty="0"/>
              <a:t> </a:t>
            </a:r>
            <a:r>
              <a:rPr lang="pt-BR" dirty="0" smtClean="0"/>
              <a:t>48 horas correspondem aos encontros presenciais;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t-BR" dirty="0" smtClean="0"/>
              <a:t> 48 horas correspondem ao tempo gasto em atividades e planejamentos realizados a distância.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0629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546" y="2143116"/>
            <a:ext cx="4357718" cy="449645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199" y="714356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pt-BR" sz="5000" dirty="0" smtClean="0"/>
              <a:t>Propostas Pedagógicas </a:t>
            </a:r>
            <a:br>
              <a:rPr lang="pt-BR" sz="5000" dirty="0" smtClean="0"/>
            </a:br>
            <a:r>
              <a:rPr lang="pt-BR" sz="5000" dirty="0" smtClean="0"/>
              <a:t>em Nossas Escolas</a:t>
            </a: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2016733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395536" y="1700808"/>
            <a:ext cx="8352928" cy="17281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pt-BR" dirty="0">
                <a:solidFill>
                  <a:schemeClr val="tx1"/>
                </a:solidFill>
              </a:rPr>
              <a:t>	</a:t>
            </a:r>
            <a:r>
              <a:rPr lang="pt-BR" sz="2000" dirty="0">
                <a:solidFill>
                  <a:schemeClr val="tx1"/>
                </a:solidFill>
              </a:rPr>
              <a:t>A proposta metodológica da escola tem em vista a construção e reconstrução do conhecimento, estimulando a cooperação e solidariedade, já que se acredita que a escola é parte inerente à totalidade social.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6368" y="620688"/>
            <a:ext cx="8435280" cy="990600"/>
          </a:xfrm>
        </p:spPr>
        <p:txBody>
          <a:bodyPr>
            <a:noAutofit/>
          </a:bodyPr>
          <a:lstStyle/>
          <a:p>
            <a:pPr algn="ctr"/>
            <a:r>
              <a:rPr lang="pt-BR" sz="3200" b="1" dirty="0" smtClean="0">
                <a:solidFill>
                  <a:srgbClr val="EB6E07"/>
                </a:solidFill>
              </a:rPr>
              <a:t>Escola Municipal </a:t>
            </a:r>
            <a:br>
              <a:rPr lang="pt-BR" sz="3200" b="1" dirty="0" smtClean="0">
                <a:solidFill>
                  <a:srgbClr val="EB6E07"/>
                </a:solidFill>
              </a:rPr>
            </a:br>
            <a:r>
              <a:rPr lang="pt-BR" sz="3200" b="1" dirty="0" smtClean="0">
                <a:solidFill>
                  <a:srgbClr val="EB6E07"/>
                </a:solidFill>
              </a:rPr>
              <a:t>Leôncio Horácio de Almeida</a:t>
            </a:r>
            <a:r>
              <a:rPr lang="pt-BR" sz="3200" dirty="0">
                <a:solidFill>
                  <a:srgbClr val="EB6E07"/>
                </a:solidFill>
              </a:rPr>
              <a:t/>
            </a:r>
            <a:br>
              <a:rPr lang="pt-BR" sz="3200" dirty="0">
                <a:solidFill>
                  <a:srgbClr val="EB6E07"/>
                </a:solidFill>
              </a:rPr>
            </a:br>
            <a:endParaRPr lang="pt-BR" sz="3200" dirty="0"/>
          </a:p>
        </p:txBody>
      </p:sp>
      <p:sp>
        <p:nvSpPr>
          <p:cNvPr id="10" name="Retângulo 9"/>
          <p:cNvSpPr/>
          <p:nvPr/>
        </p:nvSpPr>
        <p:spPr>
          <a:xfrm>
            <a:off x="410669" y="3714752"/>
            <a:ext cx="8322662" cy="2805320"/>
          </a:xfrm>
          <a:prstGeom prst="rect">
            <a:avLst/>
          </a:prstGeom>
          <a:noFill/>
          <a:ln>
            <a:solidFill>
              <a:srgbClr val="EB6E07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 smtClean="0"/>
              <a:t>	A </a:t>
            </a:r>
            <a:r>
              <a:rPr lang="pt-BR" sz="2000" dirty="0"/>
              <a:t>prática pedagógica compreende uma proposta de trabalho interdisciplinar, contextualizada e lúdica construída na coletividade, em espaço periódico de formação dos educadores, com o objetivo de nortear o trabalho para que sejam proporcionados aos educandos momentos de investigação, experiências, expressões artísticas, práticas esportivas e atividades extraclasse.</a:t>
            </a:r>
          </a:p>
        </p:txBody>
      </p:sp>
    </p:spTree>
    <p:extLst>
      <p:ext uri="{BB962C8B-B14F-4D97-AF65-F5344CB8AC3E}">
        <p14:creationId xmlns:p14="http://schemas.microsoft.com/office/powerpoint/2010/main" val="4129783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32656"/>
            <a:ext cx="9036496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>
                <a:solidFill>
                  <a:srgbClr val="EB6E07"/>
                </a:solidFill>
              </a:rPr>
              <a:t>Tendências </a:t>
            </a:r>
            <a:r>
              <a:rPr lang="pt-BR" dirty="0" smtClean="0">
                <a:solidFill>
                  <a:srgbClr val="EB6E07"/>
                </a:solidFill>
              </a:rPr>
              <a:t>Pedagógicas – Leôncio Horácio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graphicFrame>
        <p:nvGraphicFramePr>
          <p:cNvPr id="6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5270624"/>
              </p:ext>
            </p:extLst>
          </p:nvPr>
        </p:nvGraphicFramePr>
        <p:xfrm>
          <a:off x="29384" y="1340769"/>
          <a:ext cx="9114615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2923"/>
                <a:gridCol w="1822923"/>
                <a:gridCol w="1822923"/>
                <a:gridCol w="1822923"/>
                <a:gridCol w="1822923"/>
              </a:tblGrid>
              <a:tr h="62610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Tendência Pedagógica</a:t>
                      </a:r>
                      <a:endParaRPr lang="pt-B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Papel da Escola</a:t>
                      </a:r>
                      <a:endParaRPr lang="pt-BR" sz="18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Métodos</a:t>
                      </a:r>
                      <a:endParaRPr lang="pt-BR" sz="1800" b="1" dirty="0" smtClean="0"/>
                    </a:p>
                    <a:p>
                      <a:pPr algn="ctr"/>
                      <a:endParaRPr lang="pt-B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Professor -</a:t>
                      </a:r>
                      <a:b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aluno</a:t>
                      </a:r>
                      <a:endParaRPr lang="pt-BR" sz="18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Aprendizagem</a:t>
                      </a:r>
                      <a:endParaRPr lang="pt-BR" sz="1800" b="1" dirty="0" smtClean="0"/>
                    </a:p>
                    <a:p>
                      <a:pPr algn="ctr"/>
                      <a:endParaRPr lang="pt-BR" sz="1800" dirty="0"/>
                    </a:p>
                  </a:txBody>
                  <a:tcPr/>
                </a:tc>
              </a:tr>
              <a:tr h="1189630">
                <a:tc>
                  <a:txBody>
                    <a:bodyPr/>
                    <a:lstStyle/>
                    <a:p>
                      <a:endParaRPr lang="pt-BR" sz="1600" b="1" dirty="0" smtClean="0"/>
                    </a:p>
                    <a:p>
                      <a:r>
                        <a:rPr lang="pt-BR" sz="1600" b="1" dirty="0" smtClean="0"/>
                        <a:t>Pedagogia Progressista Libertadora</a:t>
                      </a:r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Buscar a  transformação social.</a:t>
                      </a:r>
                      <a:endParaRPr lang="pt-BR" sz="1600" b="0" dirty="0" smtClean="0"/>
                    </a:p>
                    <a:p>
                      <a:pPr algn="ctr"/>
                      <a:endParaRPr lang="pt-B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Grupos de discussão.</a:t>
                      </a:r>
                      <a:endParaRPr lang="pt-BR" sz="1600" b="0" dirty="0" smtClean="0"/>
                    </a:p>
                    <a:p>
                      <a:pPr algn="ctr"/>
                      <a:endParaRPr lang="pt-B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 igual para igual, horizontalmente.  </a:t>
                      </a:r>
                      <a:endParaRPr lang="pt-BR" sz="1600" b="0" dirty="0" smtClean="0"/>
                    </a:p>
                    <a:p>
                      <a:pPr algn="ctr"/>
                      <a:endParaRPr lang="pt-B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Resolução da situação problema.</a:t>
                      </a:r>
                      <a:endParaRPr lang="pt-BR" sz="1600" b="0" dirty="0" smtClean="0"/>
                    </a:p>
                    <a:p>
                      <a:pPr algn="ctr"/>
                      <a:endParaRPr lang="pt-BR" sz="1600" b="0" dirty="0"/>
                    </a:p>
                  </a:txBody>
                  <a:tcPr/>
                </a:tc>
              </a:tr>
              <a:tr h="1520535">
                <a:tc>
                  <a:txBody>
                    <a:bodyPr/>
                    <a:lstStyle/>
                    <a:p>
                      <a:endParaRPr lang="pt-BR" sz="1600" b="1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pt-BR" sz="16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Pedagogia Progressista Histórico-crítica</a:t>
                      </a:r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 b="0" i="0" u="none" strike="noStrike" kern="1200" baseline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BR" sz="1600" b="0" i="0" u="none" strike="noStrike" kern="1200" baseline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Preparar </a:t>
                      </a:r>
                      <a:r>
                        <a:rPr lang="pt-BR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 aluno para a vida social. </a:t>
                      </a:r>
                      <a:endParaRPr lang="pt-B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Relação direta da experiência do aluno com o saber sistematizado.</a:t>
                      </a:r>
                      <a:endParaRPr lang="pt-B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Aluno participador e o professor mediador.</a:t>
                      </a:r>
                      <a:endParaRPr lang="pt-BR" sz="1600" b="0" dirty="0" smtClean="0"/>
                    </a:p>
                    <a:p>
                      <a:pPr algn="ctr"/>
                      <a:endParaRPr lang="pt-B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Baseadas nas estruturas cognitivas já estruturadas nos alunos.</a:t>
                      </a:r>
                      <a:endParaRPr lang="pt-BR" sz="1600" b="0" dirty="0"/>
                    </a:p>
                  </a:txBody>
                  <a:tcPr/>
                </a:tc>
              </a:tr>
              <a:tr h="1632283">
                <a:tc>
                  <a:txBody>
                    <a:bodyPr/>
                    <a:lstStyle/>
                    <a:p>
                      <a:endParaRPr lang="pt-BR" sz="1600" b="1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pt-BR" sz="1600" b="1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pt-BR" sz="16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Pedagogia Renovadora Progressiva </a:t>
                      </a:r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Adequar as necessidades individuais ao meio social.</a:t>
                      </a:r>
                      <a:endParaRPr lang="pt-B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Por meio de experiências, pesquisas e método de solução de problema.</a:t>
                      </a:r>
                      <a:endParaRPr lang="pt-BR" sz="16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BR" sz="1600" smtClean="0">
                          <a:effectLst/>
                        </a:rPr>
                        <a:t>O professor é visto como um facilitador do desenvolvimento dos alunos.</a:t>
                      </a:r>
                      <a:endParaRPr lang="pt-B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Resolução de</a:t>
                      </a:r>
                      <a:r>
                        <a:rPr lang="pt-BR" sz="16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situação problema.</a:t>
                      </a:r>
                      <a:endParaRPr lang="pt-BR" sz="1600" b="0" dirty="0" smtClean="0"/>
                    </a:p>
                    <a:p>
                      <a:pPr algn="ctr"/>
                      <a:endParaRPr lang="pt-BR" sz="1600" b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8766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5698" y="580015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pt-BR" sz="3200" b="1" dirty="0" smtClean="0">
                <a:solidFill>
                  <a:srgbClr val="EB6E07"/>
                </a:solidFill>
              </a:rPr>
              <a:t>Centro Educacional </a:t>
            </a:r>
            <a:br>
              <a:rPr lang="pt-BR" sz="3200" b="1" dirty="0" smtClean="0">
                <a:solidFill>
                  <a:srgbClr val="EB6E07"/>
                </a:solidFill>
              </a:rPr>
            </a:br>
            <a:r>
              <a:rPr lang="pt-BR" sz="3200" b="1" dirty="0" smtClean="0">
                <a:solidFill>
                  <a:srgbClr val="EB6E07"/>
                </a:solidFill>
              </a:rPr>
              <a:t>Professor Áureo de Oliveira Filho</a:t>
            </a:r>
            <a:r>
              <a:rPr lang="pt-BR" sz="3200" b="1" dirty="0">
                <a:solidFill>
                  <a:srgbClr val="EB6E07"/>
                </a:solidFill>
              </a:rPr>
              <a:t/>
            </a:r>
            <a:br>
              <a:rPr lang="pt-BR" sz="3200" b="1" dirty="0">
                <a:solidFill>
                  <a:srgbClr val="EB6E07"/>
                </a:solidFill>
              </a:rPr>
            </a:br>
            <a:endParaRPr lang="pt-BR" sz="3200" b="1" dirty="0">
              <a:solidFill>
                <a:srgbClr val="EB6E07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539552" y="1700808"/>
            <a:ext cx="8280920" cy="1800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pt-BR" sz="2000" dirty="0" smtClean="0">
                <a:solidFill>
                  <a:schemeClr val="tx1"/>
                </a:solidFill>
              </a:rPr>
              <a:t>	A </a:t>
            </a:r>
            <a:r>
              <a:rPr lang="pt-BR" sz="2000" dirty="0">
                <a:solidFill>
                  <a:schemeClr val="tx1"/>
                </a:solidFill>
              </a:rPr>
              <a:t>proposta que a escola CEPAOF tem abraçado parte do ponto de que nossos discentes, enquanto cidadãos, têm direito a uma mediação pensada para contribuir para uma mudança de postura e consequentemente, uma mudança de vida.</a:t>
            </a:r>
          </a:p>
        </p:txBody>
      </p:sp>
      <p:sp>
        <p:nvSpPr>
          <p:cNvPr id="7" name="Retângulo 6"/>
          <p:cNvSpPr/>
          <p:nvPr/>
        </p:nvSpPr>
        <p:spPr>
          <a:xfrm>
            <a:off x="539552" y="4005064"/>
            <a:ext cx="8280920" cy="2520280"/>
          </a:xfrm>
          <a:prstGeom prst="rect">
            <a:avLst/>
          </a:prstGeom>
          <a:noFill/>
          <a:ln>
            <a:solidFill>
              <a:srgbClr val="EB6E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pt-BR" dirty="0" smtClean="0">
                <a:solidFill>
                  <a:schemeClr val="tx1"/>
                </a:solidFill>
              </a:rPr>
              <a:t>	Na </a:t>
            </a:r>
            <a:r>
              <a:rPr lang="pt-BR" dirty="0">
                <a:solidFill>
                  <a:schemeClr val="tx1"/>
                </a:solidFill>
              </a:rPr>
              <a:t>escola CEPAOF, trabalharemos de forma contextualizada, pois compreendemos que não se faz educação sem refazer caminhos. Não há espaço para trabalhar educação sem considerar o cotidiano do discente, e não é possível entender processo educativo, sem que haja a compreensão de inúmeros fatores que direta ou indiretamente perpassam no entorno da escola e comunidade. </a:t>
            </a:r>
          </a:p>
        </p:txBody>
      </p:sp>
    </p:spTree>
    <p:extLst>
      <p:ext uri="{BB962C8B-B14F-4D97-AF65-F5344CB8AC3E}">
        <p14:creationId xmlns:p14="http://schemas.microsoft.com/office/powerpoint/2010/main" val="3809090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>
                <a:solidFill>
                  <a:srgbClr val="EB6E07"/>
                </a:solidFill>
              </a:rPr>
              <a:t>Tendências </a:t>
            </a:r>
            <a:r>
              <a:rPr lang="pt-BR" dirty="0" smtClean="0">
                <a:solidFill>
                  <a:srgbClr val="EB6E07"/>
                </a:solidFill>
              </a:rPr>
              <a:t>Pedagógicas – Áureo Filho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1763100"/>
              </p:ext>
            </p:extLst>
          </p:nvPr>
        </p:nvGraphicFramePr>
        <p:xfrm>
          <a:off x="-1" y="1556792"/>
          <a:ext cx="9135945" cy="451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7189"/>
                <a:gridCol w="1827189"/>
                <a:gridCol w="1827189"/>
                <a:gridCol w="1827189"/>
                <a:gridCol w="1827189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Tendência Pedagógica</a:t>
                      </a:r>
                      <a:endParaRPr lang="pt-BR" sz="1800" b="1" dirty="0" smtClean="0"/>
                    </a:p>
                    <a:p>
                      <a:pPr algn="ctr"/>
                      <a:endParaRPr lang="pt-BR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Papel da Escola</a:t>
                      </a:r>
                      <a:endParaRPr lang="pt-BR" sz="1800" b="1" dirty="0" smtClean="0"/>
                    </a:p>
                    <a:p>
                      <a:pPr algn="ctr"/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Métodos</a:t>
                      </a:r>
                      <a:endParaRPr lang="pt-BR" sz="1800" b="1" dirty="0" smtClean="0"/>
                    </a:p>
                    <a:p>
                      <a:pPr algn="ctr"/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Professor - </a:t>
                      </a:r>
                      <a:b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aluno</a:t>
                      </a:r>
                      <a:endParaRPr lang="pt-BR" sz="1800" b="1" dirty="0" smtClean="0"/>
                    </a:p>
                    <a:p>
                      <a:pPr algn="ctr"/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Aprendizagem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pt-BR" sz="1800" b="1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pt-BR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Pedagogia Liberal 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BR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Prepara os indivíduos para o desempenho de papéis sociais.</a:t>
                      </a:r>
                    </a:p>
                    <a:p>
                      <a:pPr algn="ctr"/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BR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Parte de uma aptidão individual.</a:t>
                      </a:r>
                    </a:p>
                    <a:p>
                      <a:pPr algn="ctr"/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 smtClean="0"/>
                    </a:p>
                    <a:p>
                      <a:pPr algn="ctr"/>
                      <a:r>
                        <a:rPr lang="pt-BR" sz="1600" dirty="0" smtClean="0">
                          <a:effectLst/>
                        </a:rPr>
                        <a:t>O professor é visto como um facilitador do desenvolvimento dos alunos.</a:t>
                      </a:r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BR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Significativa </a:t>
                      </a:r>
                      <a:endParaRPr lang="pt-B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pt-BR" sz="1800" b="1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pt-BR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Pedagogia Progressista 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BR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Lugar onde educação se dá de forma intencional, estruturada, sistematizada e explícita.</a:t>
                      </a:r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BR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Compreensão da realidade histórico-social.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 smtClean="0"/>
                    </a:p>
                    <a:p>
                      <a:pPr algn="ctr"/>
                      <a:r>
                        <a:rPr lang="pt-BR" sz="1600" dirty="0" smtClean="0"/>
                        <a:t>Aluno </a:t>
                      </a:r>
                      <a:r>
                        <a:rPr lang="pt-BR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sujeito que constrói sua realidade </a:t>
                      </a:r>
                    </a:p>
                    <a:p>
                      <a:pPr algn="ctr"/>
                      <a:r>
                        <a:rPr lang="pt-BR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Professor  orientador.</a:t>
                      </a:r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B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compreensão, reflexão e crítica</a:t>
                      </a:r>
                      <a:endParaRPr lang="pt-BR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9218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 smtClean="0">
                <a:solidFill>
                  <a:srgbClr val="EB6E07"/>
                </a:solidFill>
              </a:rPr>
              <a:t/>
            </a:r>
            <a:br>
              <a:rPr lang="pt-BR" dirty="0" smtClean="0">
                <a:solidFill>
                  <a:srgbClr val="EB6E07"/>
                </a:solidFill>
              </a:rPr>
            </a:br>
            <a:r>
              <a:rPr lang="pt-BR" dirty="0" smtClean="0">
                <a:solidFill>
                  <a:srgbClr val="EB6E07"/>
                </a:solidFill>
              </a:rPr>
              <a:t> </a:t>
            </a:r>
            <a:r>
              <a:rPr lang="pt-BR" sz="3600" b="1" dirty="0" smtClean="0">
                <a:solidFill>
                  <a:srgbClr val="EB6E07"/>
                </a:solidFill>
              </a:rPr>
              <a:t>Escola Municipal </a:t>
            </a:r>
            <a:br>
              <a:rPr lang="pt-BR" sz="3600" b="1" dirty="0" smtClean="0">
                <a:solidFill>
                  <a:srgbClr val="EB6E07"/>
                </a:solidFill>
              </a:rPr>
            </a:br>
            <a:r>
              <a:rPr lang="pt-BR" sz="3600" b="1" dirty="0" smtClean="0">
                <a:solidFill>
                  <a:srgbClr val="EB6E07"/>
                </a:solidFill>
              </a:rPr>
              <a:t>Maria Rita Alves de Jesus</a:t>
            </a:r>
            <a:r>
              <a:rPr lang="pt-BR" b="1" dirty="0">
                <a:solidFill>
                  <a:srgbClr val="EB6E07"/>
                </a:solidFill>
              </a:rPr>
              <a:t/>
            </a:r>
            <a:br>
              <a:rPr lang="pt-BR" b="1" dirty="0">
                <a:solidFill>
                  <a:srgbClr val="EB6E07"/>
                </a:solidFill>
              </a:rPr>
            </a:br>
            <a:endParaRPr lang="pt-BR" b="1" dirty="0">
              <a:solidFill>
                <a:srgbClr val="EB6E07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467544" y="1844824"/>
            <a:ext cx="8136904" cy="1800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pt-BR" sz="2000" dirty="0" smtClean="0">
                <a:solidFill>
                  <a:schemeClr val="tx1"/>
                </a:solidFill>
              </a:rPr>
              <a:t>	A </a:t>
            </a:r>
            <a:r>
              <a:rPr lang="pt-BR" sz="2000" dirty="0">
                <a:solidFill>
                  <a:schemeClr val="tx1"/>
                </a:solidFill>
              </a:rPr>
              <a:t>Escola Municipal Maria Rita Alves de Jesus se propõe </a:t>
            </a:r>
            <a:r>
              <a:rPr lang="pt-BR" sz="2000" dirty="0" smtClean="0">
                <a:solidFill>
                  <a:schemeClr val="tx1"/>
                </a:solidFill>
              </a:rPr>
              <a:t>a: </a:t>
            </a:r>
            <a:r>
              <a:rPr lang="pt-BR" sz="2000" dirty="0">
                <a:solidFill>
                  <a:schemeClr val="tx1"/>
                </a:solidFill>
              </a:rPr>
              <a:t>desenvolver uma proposta pedagógica caracterizada </a:t>
            </a:r>
            <a:r>
              <a:rPr lang="pt-BR" sz="2000" dirty="0" smtClean="0">
                <a:solidFill>
                  <a:schemeClr val="tx1"/>
                </a:solidFill>
              </a:rPr>
              <a:t>pela exploração dos </a:t>
            </a:r>
            <a:r>
              <a:rPr lang="pt-BR" sz="2000" dirty="0">
                <a:solidFill>
                  <a:schemeClr val="tx1"/>
                </a:solidFill>
              </a:rPr>
              <a:t>conhecimentos prévios do aluno, bem como </a:t>
            </a:r>
            <a:r>
              <a:rPr lang="pt-BR" sz="2000" dirty="0" smtClean="0">
                <a:solidFill>
                  <a:schemeClr val="tx1"/>
                </a:solidFill>
              </a:rPr>
              <a:t>das </a:t>
            </a:r>
            <a:r>
              <a:rPr lang="pt-BR" sz="2000" dirty="0">
                <a:solidFill>
                  <a:schemeClr val="tx1"/>
                </a:solidFill>
              </a:rPr>
              <a:t>experiências trazidas da família e do meio </a:t>
            </a:r>
            <a:r>
              <a:rPr lang="pt-BR" sz="2000" dirty="0" smtClean="0">
                <a:solidFill>
                  <a:schemeClr val="tx1"/>
                </a:solidFill>
              </a:rPr>
              <a:t>social;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467544" y="4149080"/>
            <a:ext cx="8136904" cy="1872208"/>
          </a:xfrm>
          <a:prstGeom prst="rect">
            <a:avLst/>
          </a:prstGeom>
          <a:noFill/>
          <a:ln>
            <a:solidFill>
              <a:srgbClr val="EB6E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pt-BR" sz="2000" dirty="0">
                <a:solidFill>
                  <a:schemeClr val="tx1"/>
                </a:solidFill>
              </a:rPr>
              <a:t>	</a:t>
            </a:r>
            <a:r>
              <a:rPr lang="pt-BR" sz="2000" dirty="0" smtClean="0">
                <a:solidFill>
                  <a:schemeClr val="tx1"/>
                </a:solidFill>
              </a:rPr>
              <a:t>Trabalhar </a:t>
            </a:r>
            <a:r>
              <a:rPr lang="pt-BR" sz="2000" dirty="0">
                <a:solidFill>
                  <a:schemeClr val="tx1"/>
                </a:solidFill>
              </a:rPr>
              <a:t>a </a:t>
            </a:r>
            <a:r>
              <a:rPr lang="pt-BR" sz="2000" dirty="0" smtClean="0">
                <a:solidFill>
                  <a:schemeClr val="tx1"/>
                </a:solidFill>
              </a:rPr>
              <a:t>interdisciplinaridade;</a:t>
            </a:r>
          </a:p>
          <a:p>
            <a:pPr algn="just">
              <a:lnSpc>
                <a:spcPct val="150000"/>
              </a:lnSpc>
            </a:pPr>
            <a:r>
              <a:rPr lang="pt-BR" sz="2000" dirty="0">
                <a:solidFill>
                  <a:schemeClr val="tx1"/>
                </a:solidFill>
              </a:rPr>
              <a:t>	</a:t>
            </a:r>
            <a:r>
              <a:rPr lang="pt-BR" sz="2000" dirty="0" smtClean="0">
                <a:solidFill>
                  <a:schemeClr val="tx1"/>
                </a:solidFill>
              </a:rPr>
              <a:t>Valorizar </a:t>
            </a:r>
            <a:r>
              <a:rPr lang="pt-BR" sz="2000" dirty="0">
                <a:solidFill>
                  <a:schemeClr val="tx1"/>
                </a:solidFill>
              </a:rPr>
              <a:t>a contextualização das atividades, a codificação e decodificação das tarefas e </a:t>
            </a:r>
            <a:r>
              <a:rPr lang="pt-BR" sz="2000" dirty="0" smtClean="0">
                <a:solidFill>
                  <a:schemeClr val="tx1"/>
                </a:solidFill>
              </a:rPr>
              <a:t>recorrer </a:t>
            </a:r>
            <a:r>
              <a:rPr lang="pt-BR" sz="2000" dirty="0">
                <a:solidFill>
                  <a:schemeClr val="tx1"/>
                </a:solidFill>
              </a:rPr>
              <a:t>à interpretação e tomada de decisões na resolução de </a:t>
            </a:r>
            <a:r>
              <a:rPr lang="pt-BR" sz="2000" dirty="0" smtClean="0">
                <a:solidFill>
                  <a:schemeClr val="tx1"/>
                </a:solidFill>
              </a:rPr>
              <a:t>situações-problemas.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481960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>
                <a:solidFill>
                  <a:srgbClr val="EB6E07"/>
                </a:solidFill>
              </a:rPr>
              <a:t>Tendências </a:t>
            </a:r>
            <a:r>
              <a:rPr lang="pt-BR" dirty="0" smtClean="0">
                <a:solidFill>
                  <a:srgbClr val="EB6E07"/>
                </a:solidFill>
              </a:rPr>
              <a:t>Pedagógicas – Maria Rita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9964143"/>
              </p:ext>
            </p:extLst>
          </p:nvPr>
        </p:nvGraphicFramePr>
        <p:xfrm>
          <a:off x="107505" y="1385272"/>
          <a:ext cx="8928990" cy="5027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798"/>
                <a:gridCol w="1785798"/>
                <a:gridCol w="1785798"/>
                <a:gridCol w="1785798"/>
                <a:gridCol w="1785798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Tendência Pedagógica</a:t>
                      </a:r>
                      <a:endParaRPr lang="pt-BR" sz="1800" b="1" dirty="0" smtClean="0"/>
                    </a:p>
                    <a:p>
                      <a:pPr algn="ctr"/>
                      <a:endParaRPr lang="pt-BR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Papel da Escola</a:t>
                      </a:r>
                      <a:endParaRPr lang="pt-BR" sz="1800" b="1" dirty="0" smtClean="0"/>
                    </a:p>
                    <a:p>
                      <a:pPr algn="ctr"/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Métodos</a:t>
                      </a:r>
                      <a:endParaRPr lang="pt-BR" sz="1800" b="1" dirty="0" smtClean="0"/>
                    </a:p>
                    <a:p>
                      <a:pPr algn="ctr"/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Professor - </a:t>
                      </a:r>
                      <a:b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aluno</a:t>
                      </a:r>
                      <a:endParaRPr lang="pt-BR" sz="1800" b="1" dirty="0" smtClean="0"/>
                    </a:p>
                    <a:p>
                      <a:pPr algn="ctr"/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Aprendizagem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pt-BR" sz="18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BR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Liberal Renovada </a:t>
                      </a:r>
                      <a:r>
                        <a:rPr lang="pt-BR" sz="1800" b="1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Progressivista</a:t>
                      </a:r>
                      <a:r>
                        <a:rPr lang="pt-BR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pt-BR" sz="18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BR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Adequar as necessidades individuais ao meio social.</a:t>
                      </a:r>
                    </a:p>
                    <a:p>
                      <a:pPr algn="ctr"/>
                      <a:endParaRPr lang="pt-B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Por meio de experiências, pesquisas e método de solução de problemas.</a:t>
                      </a:r>
                      <a:endParaRPr lang="pt-BR" sz="1600" b="0" dirty="0" smtClean="0"/>
                    </a:p>
                    <a:p>
                      <a:pPr algn="ctr"/>
                      <a:endParaRPr lang="pt-B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 professor é auxiliador no desenvolvimento livre da criança.</a:t>
                      </a:r>
                      <a:endParaRPr lang="pt-BR" sz="1600" b="0" dirty="0" smtClean="0"/>
                    </a:p>
                    <a:p>
                      <a:pPr algn="ctr"/>
                      <a:endParaRPr lang="pt-B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É baseada na motivação e na estimulação do problema.</a:t>
                      </a:r>
                      <a:endParaRPr lang="pt-BR" sz="1600" b="0" dirty="0" smtClean="0"/>
                    </a:p>
                    <a:p>
                      <a:pPr algn="ctr"/>
                      <a:endParaRPr lang="pt-BR" sz="1600" b="0" dirty="0"/>
                    </a:p>
                  </a:txBody>
                  <a:tcPr/>
                </a:tc>
              </a:tr>
              <a:tr h="2071072">
                <a:tc>
                  <a:txBody>
                    <a:bodyPr/>
                    <a:lstStyle/>
                    <a:p>
                      <a:pPr algn="ctr"/>
                      <a:endParaRPr lang="pt-BR" sz="18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pt-BR" sz="18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BR" sz="1800" b="1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Progressivista</a:t>
                      </a:r>
                      <a:r>
                        <a:rPr lang="pt-BR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Libertadora </a:t>
                      </a:r>
                      <a:endParaRPr lang="pt-BR" sz="18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Busca</a:t>
                      </a:r>
                      <a:r>
                        <a:rPr lang="pt-BR" sz="16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atingir um nível de consciência da realidade na busca da transformação social.</a:t>
                      </a:r>
                      <a:endParaRPr lang="pt-B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Grupos de discussão.</a:t>
                      </a:r>
                      <a:endParaRPr lang="pt-BR" sz="1600" b="0" dirty="0" smtClean="0"/>
                    </a:p>
                    <a:p>
                      <a:pPr algn="ctr"/>
                      <a:endParaRPr lang="pt-B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 relação é de igual para igual, horizontalmente.  </a:t>
                      </a:r>
                      <a:endParaRPr lang="pt-BR" sz="1600" b="0" dirty="0" smtClean="0"/>
                    </a:p>
                    <a:p>
                      <a:pPr algn="ctr"/>
                      <a:endParaRPr lang="pt-B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Resolução da situação problema.</a:t>
                      </a:r>
                      <a:endParaRPr lang="pt-BR" sz="1600" b="0" dirty="0" smtClean="0"/>
                    </a:p>
                    <a:p>
                      <a:pPr algn="ctr"/>
                      <a:endParaRPr lang="pt-BR" sz="1600" b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4528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7158" y="928670"/>
            <a:ext cx="8715436" cy="1357322"/>
          </a:xfrm>
        </p:spPr>
        <p:txBody>
          <a:bodyPr>
            <a:normAutofit fontScale="90000"/>
          </a:bodyPr>
          <a:lstStyle/>
          <a:p>
            <a:r>
              <a:rPr lang="pt-BR" sz="4400" dirty="0" smtClean="0"/>
              <a:t>Afinal,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sz="3800" dirty="0" smtClean="0"/>
              <a:t>o que é uma prática pedagógica </a:t>
            </a:r>
            <a:r>
              <a:rPr lang="pt-BR" sz="6400" b="1" dirty="0" smtClean="0"/>
              <a:t>contextualizada</a:t>
            </a:r>
            <a:r>
              <a:rPr lang="pt-BR" sz="6400" dirty="0" smtClean="0"/>
              <a:t>?</a:t>
            </a:r>
            <a:endParaRPr lang="pt-BR" sz="64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868" y="2500306"/>
            <a:ext cx="5034860" cy="422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31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52464"/>
            <a:ext cx="8229600" cy="4876800"/>
          </a:xfrm>
        </p:spPr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pt-BR" i="1" dirty="0" smtClean="0"/>
              <a:t>“As </a:t>
            </a:r>
            <a:r>
              <a:rPr lang="pt-BR" i="1" dirty="0"/>
              <a:t>estratégias de ensino devem ser orientadas no sentido de permitir que o aluno tenha um aprendizado significativo, propondo assim um ensino “ancorado” aos conhecimentos prévios. Esse fato traduz a importância da construção e da reconstrução permanente de conceitos a partir de novas informações</a:t>
            </a:r>
            <a:r>
              <a:rPr lang="pt-BR" i="1" dirty="0" smtClean="0"/>
              <a:t>.”</a:t>
            </a:r>
          </a:p>
          <a:p>
            <a:pPr marL="0" indent="0" algn="r">
              <a:buNone/>
            </a:pPr>
            <a:r>
              <a:rPr lang="pt-BR" dirty="0" smtClean="0"/>
              <a:t> </a:t>
            </a:r>
            <a:r>
              <a:rPr lang="pt-BR" i="1" dirty="0"/>
              <a:t>(</a:t>
            </a:r>
            <a:r>
              <a:rPr lang="pt-BR" i="1" dirty="0" err="1"/>
              <a:t>Ausubel</a:t>
            </a:r>
            <a:r>
              <a:rPr lang="pt-BR" i="1" dirty="0"/>
              <a:t>, </a:t>
            </a:r>
            <a:r>
              <a:rPr lang="pt-BR" i="1" dirty="0" smtClean="0"/>
              <a:t>1963)</a:t>
            </a:r>
          </a:p>
          <a:p>
            <a:pPr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36651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pt-BR" i="1" dirty="0" smtClean="0"/>
              <a:t>“Uma </a:t>
            </a:r>
            <a:r>
              <a:rPr lang="pt-BR" i="1" dirty="0"/>
              <a:t>das maneiras mais coerentes de interligar os conteúdos de aprendizagem é desenvolver atividades que abordem temas que permitam a contextualização e a interconexão entre diferentes saberes.” </a:t>
            </a:r>
            <a:endParaRPr lang="pt-BR" i="1" dirty="0" smtClean="0"/>
          </a:p>
          <a:p>
            <a:pPr marL="0" indent="0" algn="r">
              <a:buNone/>
            </a:pPr>
            <a:r>
              <a:rPr lang="pt-BR" i="1" dirty="0" smtClean="0"/>
              <a:t>(</a:t>
            </a:r>
            <a:r>
              <a:rPr lang="pt-BR" i="1" dirty="0"/>
              <a:t>Cavalcanti, </a:t>
            </a:r>
            <a:r>
              <a:rPr lang="pt-BR" i="1" dirty="0" smtClean="0"/>
              <a:t>2010</a:t>
            </a:r>
            <a:r>
              <a:rPr lang="pt-BR" i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6107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>
                <a:solidFill>
                  <a:schemeClr val="accent2">
                    <a:lumMod val="75000"/>
                  </a:schemeClr>
                </a:solidFill>
              </a:rPr>
              <a:t>Atividade </a:t>
            </a:r>
            <a:r>
              <a:rPr lang="pt-BR" sz="3200" dirty="0" smtClean="0">
                <a:solidFill>
                  <a:schemeClr val="accent2">
                    <a:lumMod val="75000"/>
                  </a:schemeClr>
                </a:solidFill>
              </a:rPr>
              <a:t>Tradicional (Educação Bancária)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11256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dirty="0" smtClean="0"/>
              <a:t>1) Calcule a diferença entre </a:t>
            </a:r>
            <a:r>
              <a:rPr lang="pt-BR" dirty="0"/>
              <a:t>73.872 </a:t>
            </a:r>
            <a:r>
              <a:rPr lang="pt-BR" dirty="0" smtClean="0"/>
              <a:t>e 5.777 </a:t>
            </a:r>
            <a:endParaRPr lang="pt-BR" dirty="0"/>
          </a:p>
          <a:p>
            <a:pPr marL="0" indent="0">
              <a:buNone/>
            </a:pPr>
            <a:r>
              <a:rPr lang="pt-BR" b="1" dirty="0" smtClean="0"/>
              <a:t>  Resposta:               </a:t>
            </a:r>
            <a:r>
              <a:rPr lang="pt-BR" dirty="0" smtClean="0"/>
              <a:t>73.872 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                        - </a:t>
            </a:r>
            <a:r>
              <a:rPr lang="pt-BR" dirty="0"/>
              <a:t>5.777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                              ----------------- 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                         68.095 </a:t>
            </a:r>
          </a:p>
          <a:p>
            <a:pPr marL="0" indent="0">
              <a:buNone/>
            </a:pPr>
            <a:r>
              <a:rPr lang="pt-BR" b="1" dirty="0" smtClean="0"/>
              <a:t>2) Sobre porcentagem de um número, responda: 45.315 representa quantos % de 68.095?</a:t>
            </a:r>
            <a:endParaRPr lang="pt-BR" b="1" dirty="0"/>
          </a:p>
          <a:p>
            <a:pPr marL="0" indent="0">
              <a:buNone/>
            </a:pPr>
            <a:r>
              <a:rPr lang="pt-BR" dirty="0" smtClean="0"/>
              <a:t>     Resposta: 45.315/ 680.95 = 66,54% aproximadamente</a:t>
            </a:r>
          </a:p>
          <a:p>
            <a:pPr marL="0" lvl="0" indent="0">
              <a:buNone/>
            </a:pPr>
            <a:endParaRPr lang="pt-BR" b="1" dirty="0" smtClean="0"/>
          </a:p>
          <a:p>
            <a:pPr marL="0" lvl="0" indent="0">
              <a:buNone/>
            </a:pPr>
            <a:r>
              <a:rPr lang="pt-BR" b="1" dirty="0" smtClean="0"/>
              <a:t>3) 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Ordene </a:t>
            </a:r>
            <a:r>
              <a:rPr lang="pt-BR" b="1" dirty="0">
                <a:latin typeface="Arial" pitchFamily="34" charset="0"/>
                <a:cs typeface="Arial" pitchFamily="34" charset="0"/>
              </a:rPr>
              <a:t>os números abaixo em ordem 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decrescente:</a:t>
            </a:r>
            <a:endParaRPr lang="pt-BR" b="1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pt-BR" b="1" dirty="0">
                <a:latin typeface="Arial" pitchFamily="34" charset="0"/>
                <a:cs typeface="Arial" pitchFamily="34" charset="0"/>
              </a:rPr>
              <a:t> 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7.862  </a:t>
            </a:r>
            <a:r>
              <a:rPr lang="pt-BR" b="1" dirty="0">
                <a:latin typeface="Arial" pitchFamily="34" charset="0"/>
                <a:cs typeface="Arial" pitchFamily="34" charset="0"/>
              </a:rPr>
              <a:t>-  3.434  -  45.315  -  10.372  -  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5.777</a:t>
            </a:r>
          </a:p>
          <a:p>
            <a:pPr marL="0" indent="0"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Resposta: 45.315 , 10.372, 7.862,  5.777,  3.434 </a:t>
            </a:r>
            <a:endParaRPr lang="pt-BR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3083350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428596" y="1648977"/>
            <a:ext cx="835824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000" dirty="0" smtClean="0"/>
              <a:t>Paulo Freire denominava o modelo tradicional de prática pedagógica de “educação bancária”, pois entendia que ela visava à mera transmissão passiva de conteúdos do professor, assumido como aquele que supostamente tudo sabe, para o aluno, que era assumido como aquele que nada sabe. Era como se o professor fosse preenchendo com seu saber a cabeça vazia de seus alunos; depositava conteúdos, como alguém deposita dinheiro num banco. </a:t>
            </a:r>
            <a:endParaRPr lang="pt-BR" sz="30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785786" y="618634"/>
            <a:ext cx="77153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200" b="1" dirty="0" smtClean="0">
                <a:solidFill>
                  <a:srgbClr val="0070C0"/>
                </a:solidFill>
              </a:rPr>
              <a:t>EDUCAÇÃO BANCÁRIA</a:t>
            </a:r>
            <a:endParaRPr lang="pt-BR" sz="4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052736"/>
            <a:ext cx="5976664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24938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686800" cy="990600"/>
          </a:xfrm>
        </p:spPr>
        <p:txBody>
          <a:bodyPr>
            <a:normAutofit fontScale="90000"/>
          </a:bodyPr>
          <a:lstStyle/>
          <a:p>
            <a:r>
              <a:rPr lang="pt-BR" dirty="0">
                <a:solidFill>
                  <a:schemeClr val="accent2">
                    <a:lumMod val="75000"/>
                  </a:schemeClr>
                </a:solidFill>
              </a:rPr>
              <a:t>Atividade (</a:t>
            </a:r>
            <a:r>
              <a:rPr lang="pt-BR" dirty="0" smtClean="0">
                <a:solidFill>
                  <a:schemeClr val="accent2">
                    <a:lumMod val="75000"/>
                  </a:schemeClr>
                </a:solidFill>
              </a:rPr>
              <a:t>Contextualizada e Interdisciplinar)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401080" cy="487680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pt-BR" b="1" dirty="0"/>
              <a:t>Boletim </a:t>
            </a:r>
            <a:r>
              <a:rPr lang="pt-BR" b="1" dirty="0" smtClean="0"/>
              <a:t>Epidemiológico</a:t>
            </a:r>
          </a:p>
          <a:p>
            <a:pPr marL="0" indent="0" algn="ctr">
              <a:buNone/>
            </a:pPr>
            <a:r>
              <a:rPr lang="pt-BR" b="1" dirty="0" smtClean="0"/>
              <a:t> </a:t>
            </a:r>
            <a:endParaRPr lang="pt-BR" b="1" dirty="0"/>
          </a:p>
          <a:p>
            <a:pPr marL="0" indent="0" algn="just">
              <a:buNone/>
            </a:pPr>
            <a:r>
              <a:rPr lang="pt-BR" dirty="0"/>
              <a:t> </a:t>
            </a:r>
            <a:r>
              <a:rPr lang="pt-BR" dirty="0" smtClean="0"/>
              <a:t>    Na </a:t>
            </a:r>
            <a:r>
              <a:rPr lang="pt-BR" dirty="0"/>
              <a:t>terceira semana de 2016, foram registrados 73.872 casos notificados de dengue no país</a:t>
            </a:r>
            <a:r>
              <a:rPr lang="pt-BR" dirty="0" smtClean="0"/>
              <a:t>.</a:t>
            </a:r>
          </a:p>
          <a:p>
            <a:pPr marL="0" indent="0" algn="just">
              <a:buNone/>
            </a:pPr>
            <a:r>
              <a:rPr lang="pt-BR" sz="1300" dirty="0" smtClean="0"/>
              <a:t> </a:t>
            </a:r>
            <a:endParaRPr lang="pt-BR" sz="1300" dirty="0"/>
          </a:p>
          <a:p>
            <a:pPr marL="0" indent="0" algn="just">
              <a:buNone/>
            </a:pPr>
            <a:r>
              <a:rPr lang="pt-BR" dirty="0" smtClean="0"/>
              <a:t>     Nesse </a:t>
            </a:r>
            <a:r>
              <a:rPr lang="pt-BR" dirty="0"/>
              <a:t>período, a região Sudeste registrou o maior </a:t>
            </a:r>
            <a:r>
              <a:rPr lang="pt-BR" dirty="0" smtClean="0"/>
              <a:t>número </a:t>
            </a:r>
            <a:r>
              <a:rPr lang="pt-BR" dirty="0"/>
              <a:t>de casos notificados </a:t>
            </a:r>
            <a:r>
              <a:rPr lang="pt-BR" dirty="0" smtClean="0"/>
              <a:t>(</a:t>
            </a:r>
            <a:r>
              <a:rPr lang="pt-BR" dirty="0"/>
              <a:t>45.315 casos) em relação ao total do país, seguida das regiões Centro-Oeste (10.372 casos), Nordeste (7.862 casos), Sul (6.889 casos) e Norte (3.434 casos). </a:t>
            </a:r>
            <a:endParaRPr lang="pt-BR" dirty="0" smtClean="0"/>
          </a:p>
          <a:p>
            <a:pPr marL="0" indent="0" algn="just">
              <a:buNone/>
            </a:pPr>
            <a:r>
              <a:rPr lang="pt-BR" sz="1300" dirty="0" smtClean="0"/>
              <a:t>  </a:t>
            </a:r>
          </a:p>
          <a:p>
            <a:pPr marL="0" indent="0" algn="just">
              <a:buNone/>
            </a:pPr>
            <a:r>
              <a:rPr lang="pt-BR" dirty="0" smtClean="0"/>
              <a:t>     Em meio aos casos registrados, foram </a:t>
            </a:r>
            <a:r>
              <a:rPr lang="pt-BR" dirty="0"/>
              <a:t>descartados 5.777 casos suspeitos de dengue no período</a:t>
            </a:r>
            <a:r>
              <a:rPr lang="pt-BR" dirty="0" smtClean="0"/>
              <a:t>.</a:t>
            </a:r>
          </a:p>
          <a:p>
            <a:pPr marL="0" indent="0" algn="r">
              <a:buNone/>
            </a:pPr>
            <a:endParaRPr lang="pt-BR" b="1" dirty="0" smtClean="0"/>
          </a:p>
          <a:p>
            <a:pPr marL="0" indent="0" algn="r">
              <a:buNone/>
            </a:pPr>
            <a:r>
              <a:rPr lang="pt-BR" sz="1700" b="1" dirty="0" smtClean="0"/>
              <a:t>Fonte</a:t>
            </a:r>
            <a:r>
              <a:rPr lang="pt-BR" sz="1700" b="1" dirty="0"/>
              <a:t>: </a:t>
            </a:r>
            <a:r>
              <a:rPr lang="pt-BR" sz="1700" dirty="0" smtClean="0"/>
              <a:t>Ministério </a:t>
            </a:r>
            <a:r>
              <a:rPr lang="pt-BR" sz="1700" dirty="0"/>
              <a:t>da </a:t>
            </a:r>
            <a:r>
              <a:rPr lang="pt-BR" sz="1700" dirty="0" smtClean="0"/>
              <a:t>Saúde.Acesso:23/02/16. </a:t>
            </a:r>
            <a:r>
              <a:rPr lang="pt-BR" sz="1700" dirty="0"/>
              <a:t>(Adaptado</a:t>
            </a:r>
            <a:r>
              <a:rPr lang="pt-BR" sz="1700" dirty="0" smtClean="0"/>
              <a:t>)</a:t>
            </a:r>
          </a:p>
          <a:p>
            <a:pPr marL="0" indent="0" algn="just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58657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Com </a:t>
            </a:r>
            <a:r>
              <a:rPr lang="pt-BR" dirty="0"/>
              <a:t>base no texto </a:t>
            </a:r>
            <a:r>
              <a:rPr lang="pt-BR" dirty="0" smtClean="0"/>
              <a:t>acima, </a:t>
            </a:r>
            <a:r>
              <a:rPr lang="pt-BR" dirty="0"/>
              <a:t>responda: 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123628"/>
            <a:ext cx="8229600" cy="5734372"/>
          </a:xfrm>
        </p:spPr>
        <p:txBody>
          <a:bodyPr>
            <a:normAutofit fontScale="92500" lnSpcReduction="10000"/>
          </a:bodyPr>
          <a:lstStyle/>
          <a:p>
            <a:pPr marL="0" lvl="0" indent="0" algn="just">
              <a:buNone/>
            </a:pPr>
            <a:r>
              <a:rPr lang="pt-BR" b="1" dirty="0" smtClean="0"/>
              <a:t>a</a:t>
            </a:r>
            <a:r>
              <a:rPr lang="pt-BR" b="1" dirty="0"/>
              <a:t>) Quantos casos de dengue foram confirmados no país durante o período considerado?</a:t>
            </a:r>
          </a:p>
          <a:p>
            <a:pPr marL="0" indent="0" algn="just">
              <a:buNone/>
            </a:pPr>
            <a:r>
              <a:rPr lang="pt-BR" b="1" dirty="0" err="1" smtClean="0"/>
              <a:t>Resp</a:t>
            </a:r>
            <a:r>
              <a:rPr lang="pt-BR" b="1" dirty="0" smtClean="0"/>
              <a:t>: </a:t>
            </a:r>
            <a:r>
              <a:rPr lang="pt-BR" dirty="0" smtClean="0"/>
              <a:t>73.872 - 5.777 = 68.095 casos confirmados</a:t>
            </a:r>
          </a:p>
          <a:p>
            <a:pPr marL="0" indent="0" algn="just">
              <a:buNone/>
            </a:pPr>
            <a:r>
              <a:rPr lang="pt-BR" sz="1500" dirty="0" smtClean="0"/>
              <a:t>  </a:t>
            </a:r>
            <a:endParaRPr lang="pt-BR" sz="1500" dirty="0"/>
          </a:p>
          <a:p>
            <a:pPr marL="0" lvl="0" indent="0" algn="just">
              <a:buNone/>
            </a:pPr>
            <a:r>
              <a:rPr lang="pt-BR" b="1" dirty="0"/>
              <a:t>b</a:t>
            </a:r>
            <a:r>
              <a:rPr lang="pt-BR" b="1" dirty="0" smtClean="0"/>
              <a:t>) </a:t>
            </a:r>
            <a:r>
              <a:rPr lang="pt-BR" b="1" dirty="0"/>
              <a:t>Qual </a:t>
            </a:r>
            <a:r>
              <a:rPr lang="pt-BR" b="1" dirty="0" smtClean="0"/>
              <a:t>porcentagem representa </a:t>
            </a:r>
            <a:r>
              <a:rPr lang="pt-BR" b="1" dirty="0"/>
              <a:t>o número de casos confirmados </a:t>
            </a:r>
            <a:r>
              <a:rPr lang="pt-BR" b="1" dirty="0" smtClean="0"/>
              <a:t>na região sudeste em relação ao total confirmado no país? Comente o resultado.</a:t>
            </a:r>
            <a:endParaRPr lang="pt-BR" b="1" dirty="0"/>
          </a:p>
          <a:p>
            <a:pPr marL="0" indent="0" algn="just">
              <a:buNone/>
            </a:pPr>
            <a:r>
              <a:rPr lang="pt-BR" b="1" dirty="0" err="1" smtClean="0"/>
              <a:t>Resp</a:t>
            </a:r>
            <a:r>
              <a:rPr lang="pt-BR" b="1" dirty="0" smtClean="0"/>
              <a:t>: </a:t>
            </a:r>
            <a:r>
              <a:rPr lang="pt-BR" dirty="0" smtClean="0"/>
              <a:t>x% de 68.095 = 45.315 ( fazer passo a passo)</a:t>
            </a:r>
          </a:p>
          <a:p>
            <a:pPr marL="0" indent="0" algn="just">
              <a:buNone/>
            </a:pPr>
            <a:r>
              <a:rPr lang="pt-BR" dirty="0"/>
              <a:t> </a:t>
            </a:r>
            <a:r>
              <a:rPr lang="pt-BR" dirty="0" smtClean="0"/>
              <a:t>         x = 66,54% ( aproximadamente)</a:t>
            </a:r>
          </a:p>
          <a:p>
            <a:pPr marL="0" indent="0" algn="just">
              <a:buNone/>
            </a:pPr>
            <a:r>
              <a:rPr lang="pt-BR" dirty="0" smtClean="0"/>
              <a:t>Embora a mais populosa, o número de casos é bastante elevado em relação a  soma das demais regiões juntas.</a:t>
            </a:r>
          </a:p>
          <a:p>
            <a:pPr marL="0" indent="0" algn="just">
              <a:buNone/>
            </a:pPr>
            <a:r>
              <a:rPr lang="pt-BR" sz="1300" b="1" dirty="0" smtClean="0"/>
              <a:t>   </a:t>
            </a:r>
          </a:p>
          <a:p>
            <a:pPr marL="0" indent="0" algn="just">
              <a:buNone/>
            </a:pPr>
            <a:r>
              <a:rPr lang="pt-BR" b="1" dirty="0" smtClean="0"/>
              <a:t>c) Ordene as regiões em ordem decrescente de população e da quantidade de casos confirmados de dengue.</a:t>
            </a:r>
          </a:p>
          <a:p>
            <a:pPr marL="0" lvl="0" indent="0" algn="just">
              <a:buNone/>
            </a:pPr>
            <a:r>
              <a:rPr lang="pt-BR" b="1" dirty="0" err="1" smtClean="0"/>
              <a:t>Resp</a:t>
            </a:r>
            <a:r>
              <a:rPr lang="pt-BR" b="1" dirty="0" smtClean="0"/>
              <a:t>: </a:t>
            </a:r>
            <a:r>
              <a:rPr lang="pt-BR" dirty="0" smtClean="0"/>
              <a:t>População: Sudeste, Nordeste, Sul, Norte e C. Oeste</a:t>
            </a:r>
          </a:p>
          <a:p>
            <a:pPr marL="0" indent="0" algn="just">
              <a:buNone/>
            </a:pPr>
            <a:r>
              <a:rPr lang="pt-BR" dirty="0" smtClean="0"/>
              <a:t>           Dengue: Sudeste, Centro Oeste, Nordeste, Sul e Norte.</a:t>
            </a:r>
          </a:p>
        </p:txBody>
      </p:sp>
    </p:spTree>
    <p:extLst>
      <p:ext uri="{BB962C8B-B14F-4D97-AF65-F5344CB8AC3E}">
        <p14:creationId xmlns:p14="http://schemas.microsoft.com/office/powerpoint/2010/main" val="3113553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Atividade a Distância</a:t>
            </a:r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876800"/>
          </a:xfrm>
        </p:spPr>
        <p:txBody>
          <a:bodyPr/>
          <a:lstStyle/>
          <a:p>
            <a:pPr marL="0" lvl="0" indent="0" algn="just">
              <a:lnSpc>
                <a:spcPct val="150000"/>
              </a:lnSpc>
              <a:buNone/>
            </a:pPr>
            <a:r>
              <a:rPr lang="pt-BR" sz="2000" dirty="0" smtClean="0"/>
              <a:t>Elabore um quadro comparativo com as diferenças entre a </a:t>
            </a:r>
            <a:r>
              <a:rPr lang="pt-BR" sz="2000" dirty="0"/>
              <a:t>P</a:t>
            </a:r>
            <a:r>
              <a:rPr lang="pt-BR" sz="2000" dirty="0" smtClean="0"/>
              <a:t>rática Pedagógica </a:t>
            </a:r>
            <a:r>
              <a:rPr lang="pt-BR" sz="2000" b="1" u="sng" dirty="0" smtClean="0"/>
              <a:t>Tradicional</a:t>
            </a:r>
            <a:r>
              <a:rPr lang="pt-BR" sz="2000" b="1" dirty="0" smtClean="0"/>
              <a:t> </a:t>
            </a:r>
            <a:r>
              <a:rPr lang="pt-BR" sz="2000" dirty="0" smtClean="0"/>
              <a:t>(Educação Bancária) </a:t>
            </a:r>
            <a:r>
              <a:rPr lang="pt-BR" sz="2000" dirty="0"/>
              <a:t>e </a:t>
            </a:r>
            <a:r>
              <a:rPr lang="pt-BR" sz="2000" dirty="0" smtClean="0"/>
              <a:t>a Prática Pedagógica </a:t>
            </a:r>
            <a:r>
              <a:rPr lang="pt-BR" sz="2000" b="1" u="sng" dirty="0" smtClean="0"/>
              <a:t>Contextualizada</a:t>
            </a:r>
            <a:r>
              <a:rPr lang="pt-BR" sz="2000" dirty="0" smtClean="0"/>
              <a:t>. Em seguida produza uma atividade contextualizada utilizando algum conteúdo do seu componente curricular, que está sendo trabalhado (ou será trabalhado) na I unidade letiva.</a:t>
            </a:r>
          </a:p>
          <a:p>
            <a:pPr marL="0" lvl="0" indent="0" algn="just">
              <a:lnSpc>
                <a:spcPct val="150000"/>
              </a:lnSpc>
              <a:buNone/>
            </a:pPr>
            <a:r>
              <a:rPr lang="pt-BR" sz="2000" dirty="0" smtClean="0"/>
              <a:t>	</a:t>
            </a:r>
            <a:r>
              <a:rPr lang="pt-BR" sz="2000" dirty="0"/>
              <a:t>	</a:t>
            </a:r>
            <a:endParaRPr lang="pt-BR" sz="2000" dirty="0" smtClean="0"/>
          </a:p>
          <a:p>
            <a:pPr marL="0" lvl="0" indent="0" algn="just">
              <a:lnSpc>
                <a:spcPct val="150000"/>
              </a:lnSpc>
              <a:buNone/>
            </a:pPr>
            <a:r>
              <a:rPr lang="pt-BR" sz="2200" dirty="0" smtClean="0"/>
              <a:t>OBS.: A atividade deverá ser enviada por e-mail antes do nosso próximo encontro.</a:t>
            </a:r>
            <a:endParaRPr lang="pt-BR" sz="2200" dirty="0"/>
          </a:p>
          <a:p>
            <a:pPr marL="0" indent="0">
              <a:lnSpc>
                <a:spcPct val="150000"/>
              </a:lnSpc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4349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1556792"/>
            <a:ext cx="8229600" cy="990600"/>
          </a:xfrm>
        </p:spPr>
        <p:txBody>
          <a:bodyPr>
            <a:noAutofit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075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357166"/>
            <a:ext cx="8401110" cy="235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918" y="2357430"/>
            <a:ext cx="4976964" cy="3289215"/>
          </a:xfrm>
          <a:prstGeom prst="rect">
            <a:avLst/>
          </a:prstGeom>
        </p:spPr>
      </p:pic>
      <p:pic>
        <p:nvPicPr>
          <p:cNvPr id="4" name="Picture 2" descr="C:\Users\MariadoCarmo\Documents\FORMAÇÃO DE PROFESSORES\LOGO PRÁTIC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1" y="5643578"/>
            <a:ext cx="2674609" cy="928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C:\Users\Digitacao\Documents\TRABALHOS DE ANDERSON\IMAGENS JPG\asas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2" y="5786454"/>
            <a:ext cx="3143272" cy="7858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2162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ilho">
  <a:themeElements>
    <a:clrScheme name="Elementar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scritório Clássico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rilh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2683</TotalTime>
  <Words>984</Words>
  <Application>Microsoft Office PowerPoint</Application>
  <PresentationFormat>Apresentação na tela (4:3)</PresentationFormat>
  <Paragraphs>175</Paragraphs>
  <Slides>24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25" baseType="lpstr">
      <vt:lpstr>Brilho</vt:lpstr>
      <vt:lpstr>I ENCONTRO DE MATEMÁTICA</vt:lpstr>
      <vt:lpstr>APRESENTAÇÃO</vt:lpstr>
      <vt:lpstr>Apresentação do PowerPoint</vt:lpstr>
      <vt:lpstr> OBJETIVOS </vt:lpstr>
      <vt:lpstr> OBJETIVOS </vt:lpstr>
      <vt:lpstr>DINÂMICA DOS ENCONTROS</vt:lpstr>
      <vt:lpstr>Propostas Pedagógicas  em Nossas Escolas</vt:lpstr>
      <vt:lpstr>Escola Municipal  Leôncio Horácio de Almeida </vt:lpstr>
      <vt:lpstr>Tendências Pedagógicas – Leôncio Horácio</vt:lpstr>
      <vt:lpstr>Centro Educacional  Professor Áureo de Oliveira Filho </vt:lpstr>
      <vt:lpstr>Tendências Pedagógicas – Áureo Filho</vt:lpstr>
      <vt:lpstr>  Escola Municipal  Maria Rita Alves de Jesus </vt:lpstr>
      <vt:lpstr>Tendências Pedagógicas – Maria Rita</vt:lpstr>
      <vt:lpstr>Afinal, o que é uma prática pedagógica contextualizada?</vt:lpstr>
      <vt:lpstr>Apresentação do PowerPoint</vt:lpstr>
      <vt:lpstr>Apresentação do PowerPoint</vt:lpstr>
      <vt:lpstr>Atividade Tradicional (Educação Bancária)</vt:lpstr>
      <vt:lpstr>Apresentação do PowerPoint</vt:lpstr>
      <vt:lpstr>Apresentação do PowerPoint</vt:lpstr>
      <vt:lpstr>Atividade (Contextualizada e Interdisciplinar)</vt:lpstr>
      <vt:lpstr>Com base no texto acima, responda:  </vt:lpstr>
      <vt:lpstr>Atividade a Distância</vt:lpstr>
      <vt:lpstr> 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Maria do Carmo Almeida</dc:creator>
  <cp:lastModifiedBy>Rita</cp:lastModifiedBy>
  <cp:revision>68</cp:revision>
  <dcterms:created xsi:type="dcterms:W3CDTF">2016-02-18T13:19:52Z</dcterms:created>
  <dcterms:modified xsi:type="dcterms:W3CDTF">2016-03-05T13:31:21Z</dcterms:modified>
</cp:coreProperties>
</file>