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70" r:id="rId9"/>
    <p:sldId id="262" r:id="rId10"/>
    <p:sldId id="269" r:id="rId11"/>
    <p:sldId id="263" r:id="rId12"/>
    <p:sldId id="280" r:id="rId13"/>
    <p:sldId id="268" r:id="rId14"/>
    <p:sldId id="272" r:id="rId15"/>
    <p:sldId id="279" r:id="rId16"/>
    <p:sldId id="284" r:id="rId17"/>
    <p:sldId id="285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0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62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4B7C393-51E5-4424-BCA7-E74826CD2157}" type="datetimeFigureOut">
              <a:rPr lang="pt-BR" smtClean="0"/>
              <a:pPr/>
              <a:t>01/03/2016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2C981D9-EB21-4AB8-B9A1-05AA00BAB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3207846"/>
            <a:ext cx="7848600" cy="864096"/>
          </a:xfrm>
        </p:spPr>
        <p:txBody>
          <a:bodyPr/>
          <a:lstStyle/>
          <a:p>
            <a:pPr algn="ctr"/>
            <a:r>
              <a:rPr lang="pt-BR" sz="3200" cap="none" dirty="0" smtClean="0"/>
              <a:t>I ENCONTRO DE LÍNGUA PORTUGUESA</a:t>
            </a:r>
            <a:endParaRPr lang="pt-BR" sz="3200" cap="none" dirty="0"/>
          </a:p>
        </p:txBody>
      </p:sp>
      <p:pic>
        <p:nvPicPr>
          <p:cNvPr id="1026" name="Picture 2" descr="C:\Users\MariadoCarmo\Documents\FORMAÇÃO DE PROFESSORES\LOGO PRÁTI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56" y="857232"/>
            <a:ext cx="5500726" cy="190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C:\Users\Digitacao\Documents\TRABALHOS DE ANDERSON\IMAGENS JPG\asa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5715016"/>
            <a:ext cx="3714776" cy="10001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500166" y="4065164"/>
            <a:ext cx="614366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cap="none" dirty="0" smtClean="0">
                <a:latin typeface="Bell MT" pitchFamily="18" charset="0"/>
                <a:cs typeface="Arial" pitchFamily="34" charset="0"/>
              </a:rPr>
              <a:t>Formadora: </a:t>
            </a:r>
            <a:r>
              <a:rPr lang="pt-BR" sz="2200" b="1" cap="none" dirty="0" err="1" smtClean="0">
                <a:latin typeface="Bell MT" pitchFamily="18" charset="0"/>
                <a:cs typeface="Arial" pitchFamily="34" charset="0"/>
              </a:rPr>
              <a:t>Profª</a:t>
            </a:r>
            <a:r>
              <a:rPr lang="pt-BR" sz="2200" b="1" cap="none" dirty="0" smtClean="0">
                <a:latin typeface="Bell MT" pitchFamily="18" charset="0"/>
                <a:cs typeface="Arial" pitchFamily="34" charset="0"/>
              </a:rPr>
              <a:t> </a:t>
            </a:r>
            <a:r>
              <a:rPr lang="pt-BR" sz="2200" b="1" cap="none" dirty="0" err="1" smtClean="0">
                <a:latin typeface="Bell MT" pitchFamily="18" charset="0"/>
                <a:cs typeface="Arial" pitchFamily="34" charset="0"/>
              </a:rPr>
              <a:t>Lenís</a:t>
            </a:r>
            <a:r>
              <a:rPr lang="pt-BR" sz="2200" b="1" cap="none" dirty="0" smtClean="0">
                <a:latin typeface="Bell MT" pitchFamily="18" charset="0"/>
                <a:cs typeface="Arial" pitchFamily="34" charset="0"/>
              </a:rPr>
              <a:t> Almeida da Silva Perez</a:t>
            </a:r>
          </a:p>
          <a:p>
            <a:endParaRPr lang="pt-BR" sz="1000" b="1" cap="none" dirty="0" smtClean="0">
              <a:latin typeface="Bell MT" pitchFamily="18" charset="0"/>
            </a:endParaRPr>
          </a:p>
          <a:p>
            <a:r>
              <a:rPr lang="pt-BR" i="1" dirty="0" smtClean="0"/>
              <a:t>Graduada em Letras Vernáculas - UEFS</a:t>
            </a:r>
          </a:p>
          <a:p>
            <a:r>
              <a:rPr lang="pt-BR" i="1" dirty="0" smtClean="0"/>
              <a:t>Especialista </a:t>
            </a:r>
            <a:r>
              <a:rPr lang="pt-BR" i="1" dirty="0"/>
              <a:t> </a:t>
            </a:r>
            <a:r>
              <a:rPr lang="pt-BR" i="1" dirty="0" smtClean="0"/>
              <a:t>em Estudos Literários – UEFS</a:t>
            </a:r>
          </a:p>
          <a:p>
            <a:r>
              <a:rPr lang="pt-BR" i="1" dirty="0" smtClean="0"/>
              <a:t>Mestra em Estudos Literários - UEFS</a:t>
            </a:r>
          </a:p>
        </p:txBody>
      </p:sp>
    </p:spTree>
    <p:extLst>
      <p:ext uri="{BB962C8B-B14F-4D97-AF65-F5344CB8AC3E}">
        <p14:creationId xmlns:p14="http://schemas.microsoft.com/office/powerpoint/2010/main" xmlns="" val="233162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66764"/>
            <a:ext cx="8229600" cy="990600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>APRESENTAÇÃO</a:t>
            </a: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11683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 smtClean="0"/>
              <a:t>“</a:t>
            </a:r>
            <a:r>
              <a:rPr lang="pt-BR" dirty="0"/>
              <a:t>Prática e Ação: Formação e Atuação do Professor” é um </a:t>
            </a:r>
            <a:r>
              <a:rPr lang="pt-BR" dirty="0" smtClean="0"/>
              <a:t>projeto que visa a </a:t>
            </a:r>
            <a:r>
              <a:rPr lang="pt-BR" dirty="0"/>
              <a:t>formação continuada </a:t>
            </a:r>
            <a:r>
              <a:rPr lang="pt-BR" dirty="0" smtClean="0"/>
              <a:t>dos professores </a:t>
            </a:r>
            <a:r>
              <a:rPr lang="pt-BR" dirty="0"/>
              <a:t>de Língua </a:t>
            </a:r>
            <a:r>
              <a:rPr lang="pt-BR" dirty="0" smtClean="0"/>
              <a:t>Portuguesa </a:t>
            </a:r>
            <a:r>
              <a:rPr lang="pt-BR" dirty="0"/>
              <a:t>e Matemática </a:t>
            </a:r>
            <a:r>
              <a:rPr lang="pt-BR" dirty="0" smtClean="0"/>
              <a:t>dos anos finais do Ensino Fundamental na </a:t>
            </a:r>
            <a:r>
              <a:rPr lang="pt-BR" dirty="0" smtClean="0"/>
              <a:t>R</a:t>
            </a:r>
            <a:r>
              <a:rPr lang="pt-BR" dirty="0" smtClean="0"/>
              <a:t>ede Municipal de Ensino de </a:t>
            </a:r>
            <a:r>
              <a:rPr lang="pt-BR" dirty="0" err="1" smtClean="0"/>
              <a:t>Anguera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4942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/>
            </a:r>
            <a:br>
              <a:rPr lang="pt-BR" b="1" dirty="0" smtClean="0">
                <a:solidFill>
                  <a:srgbClr val="EB6E07"/>
                </a:solidFill>
              </a:rPr>
            </a:br>
            <a:r>
              <a:rPr lang="pt-BR" b="1" dirty="0" smtClean="0">
                <a:solidFill>
                  <a:srgbClr val="EB6E07"/>
                </a:solidFill>
              </a:rPr>
              <a:t>OBJETIVOS</a:t>
            </a:r>
            <a:r>
              <a:rPr lang="pt-BR" b="1" dirty="0" smtClean="0">
                <a:solidFill>
                  <a:srgbClr val="EB6E07"/>
                </a:solidFill>
              </a:rPr>
              <a:t/>
            </a:r>
            <a:br>
              <a:rPr lang="pt-BR" b="1" dirty="0" smtClean="0">
                <a:solidFill>
                  <a:srgbClr val="EB6E07"/>
                </a:solidFill>
              </a:rPr>
            </a:b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44" y="1571612"/>
            <a:ext cx="8712968" cy="4607942"/>
          </a:xfrm>
        </p:spPr>
        <p:txBody>
          <a:bodyPr>
            <a:normAutofit fontScale="92500"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Promover </a:t>
            </a:r>
            <a:r>
              <a:rPr lang="pt-BR" dirty="0"/>
              <a:t>um espaço de reflexão coletiva sobre o planejamento da ação educativa</a:t>
            </a:r>
            <a:r>
              <a:rPr lang="pt-BR" dirty="0" smtClean="0"/>
              <a:t>;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pt-BR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Colaborar </a:t>
            </a:r>
            <a:r>
              <a:rPr lang="pt-BR" dirty="0"/>
              <a:t>para a melhoria do processo ensino aprendizagem dos alunos nas áreas temáticas de Língua Portuguesa e Matemática</a:t>
            </a:r>
            <a:r>
              <a:rPr lang="pt-BR" dirty="0" smtClean="0"/>
              <a:t>;</a:t>
            </a:r>
          </a:p>
          <a:p>
            <a:pPr lvl="0" algn="just">
              <a:lnSpc>
                <a:spcPct val="150000"/>
              </a:lnSpc>
            </a:pPr>
            <a:endParaRPr lang="pt-BR" dirty="0"/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dirty="0" smtClean="0"/>
              <a:t>Contribuir </a:t>
            </a:r>
            <a:r>
              <a:rPr lang="pt-BR" dirty="0"/>
              <a:t>para o aperfeiçoamento da autonomia do professor na sua prática pedagógica</a:t>
            </a:r>
            <a:r>
              <a:rPr lang="pt-BR" dirty="0" smtClean="0"/>
              <a:t>;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6602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/>
            </a:r>
            <a:br>
              <a:rPr lang="pt-BR" b="1" dirty="0" smtClean="0">
                <a:solidFill>
                  <a:srgbClr val="EB6E07"/>
                </a:solidFill>
              </a:rPr>
            </a:br>
            <a:r>
              <a:rPr lang="pt-BR" b="1" dirty="0" smtClean="0">
                <a:solidFill>
                  <a:srgbClr val="EB6E07"/>
                </a:solidFill>
              </a:rPr>
              <a:t>OBJETIVOS</a:t>
            </a:r>
            <a:r>
              <a:rPr lang="pt-BR" b="1" dirty="0">
                <a:solidFill>
                  <a:srgbClr val="EB6E07"/>
                </a:solidFill>
              </a:rPr>
              <a:t/>
            </a:r>
            <a:br>
              <a:rPr lang="pt-BR" b="1" dirty="0">
                <a:solidFill>
                  <a:srgbClr val="EB6E07"/>
                </a:solidFill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3212"/>
            <a:ext cx="8435280" cy="4876800"/>
          </a:xfrm>
        </p:spPr>
        <p:txBody>
          <a:bodyPr/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Permitir </a:t>
            </a:r>
            <a:r>
              <a:rPr lang="pt-BR" dirty="0"/>
              <a:t>ao professor o desenvolvimento de um trabalho que busque consolidar as habilidades e competências </a:t>
            </a:r>
            <a:r>
              <a:rPr lang="pt-BR" dirty="0" smtClean="0"/>
              <a:t>esperadas;</a:t>
            </a:r>
            <a:endParaRPr lang="pt-BR" dirty="0"/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Intensificar </a:t>
            </a:r>
            <a:r>
              <a:rPr lang="pt-BR" dirty="0"/>
              <a:t>a proposta contextualizada nos anos finais do ensino fundamental.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6876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>
                <a:solidFill>
                  <a:srgbClr val="EB6E07"/>
                </a:solidFill>
              </a:rPr>
              <a:t>DINÂMICA DOS ENCONTROS</a:t>
            </a: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876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 smtClean="0"/>
              <a:t>	Serão </a:t>
            </a:r>
            <a:r>
              <a:rPr lang="pt-BR" dirty="0"/>
              <a:t>realizados 12 encontros presenciais com os docentes da área de matemática e 12 encontros presenciais com os docentes da área de Língua Portuguesa distribuídos ao longo do ano letivo. </a:t>
            </a: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/>
              <a:t>	</a:t>
            </a:r>
            <a:r>
              <a:rPr lang="pt-BR" dirty="0" smtClean="0"/>
              <a:t>O curso terá a carga horária total de 96 horas, sendo que: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dirty="0" smtClean="0"/>
              <a:t>48 horas correspondem aos encontros presenciais;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dirty="0" smtClean="0"/>
              <a:t> 48 horas correspondem ao tempo gasto em atividades e planejamentos realizados a distância.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062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4546" y="2143116"/>
            <a:ext cx="4357718" cy="44964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71435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pt-BR" sz="5000" dirty="0" smtClean="0"/>
              <a:t>Propostas Pedagógicas </a:t>
            </a:r>
            <a:r>
              <a:rPr lang="pt-BR" sz="5000" dirty="0" smtClean="0"/>
              <a:t/>
            </a:r>
            <a:br>
              <a:rPr lang="pt-BR" sz="5000" dirty="0" smtClean="0"/>
            </a:br>
            <a:r>
              <a:rPr lang="pt-BR" sz="5000" dirty="0" smtClean="0"/>
              <a:t>em Nossas Escolas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xmlns="" val="20167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5536" y="1700808"/>
            <a:ext cx="8352928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sz="2000" dirty="0">
                <a:solidFill>
                  <a:schemeClr val="tx1"/>
                </a:solidFill>
              </a:rPr>
              <a:t>A proposta metodológica da escola tem em vista a construção e reconstrução do conhecimento, estimulando a cooperação e solidariedade, já que se acredita que a escola é parte inerente à totalidade social.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368" y="620688"/>
            <a:ext cx="8435280" cy="990600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 smtClean="0">
                <a:solidFill>
                  <a:srgbClr val="EB6E07"/>
                </a:solidFill>
              </a:rPr>
              <a:t>Escola Municipal </a:t>
            </a:r>
            <a:br>
              <a:rPr lang="pt-BR" sz="3200" b="1" dirty="0" smtClean="0">
                <a:solidFill>
                  <a:srgbClr val="EB6E07"/>
                </a:solidFill>
              </a:rPr>
            </a:br>
            <a:r>
              <a:rPr lang="pt-BR" sz="3200" b="1" dirty="0" smtClean="0">
                <a:solidFill>
                  <a:srgbClr val="EB6E07"/>
                </a:solidFill>
              </a:rPr>
              <a:t>Leôncio Horácio de Almeida</a:t>
            </a:r>
            <a:r>
              <a:rPr lang="pt-BR" sz="3200" dirty="0">
                <a:solidFill>
                  <a:srgbClr val="EB6E07"/>
                </a:solidFill>
              </a:rPr>
              <a:t/>
            </a:r>
            <a:br>
              <a:rPr lang="pt-BR" sz="3200" dirty="0">
                <a:solidFill>
                  <a:srgbClr val="EB6E07"/>
                </a:solidFill>
              </a:rPr>
            </a:br>
            <a:endParaRPr lang="pt-BR" sz="3200" dirty="0"/>
          </a:p>
        </p:txBody>
      </p:sp>
      <p:sp>
        <p:nvSpPr>
          <p:cNvPr id="10" name="Retângulo 9"/>
          <p:cNvSpPr/>
          <p:nvPr/>
        </p:nvSpPr>
        <p:spPr>
          <a:xfrm>
            <a:off x="410669" y="3714752"/>
            <a:ext cx="8322662" cy="2805320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/>
              <a:t>	A </a:t>
            </a:r>
            <a:r>
              <a:rPr lang="pt-BR" sz="2000" dirty="0"/>
              <a:t>prática pedagógica compreende uma proposta de trabalho interdisciplinar, contextualizada e lúdica construída na coletividade, em espaço periódico de formação dos educadores, com o objetivo de nortear o trabalho para que sejam proporcionados aos educandos momentos de investigação, experiências, expressões artísticas, práticas esportivas e atividades extraclasse.</a:t>
            </a:r>
          </a:p>
        </p:txBody>
      </p:sp>
    </p:spTree>
    <p:extLst>
      <p:ext uri="{BB962C8B-B14F-4D97-AF65-F5344CB8AC3E}">
        <p14:creationId xmlns:p14="http://schemas.microsoft.com/office/powerpoint/2010/main" xmlns="" val="412978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32656"/>
            <a:ext cx="9036496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</a:t>
            </a:r>
            <a:r>
              <a:rPr lang="pt-BR" dirty="0" smtClean="0">
                <a:solidFill>
                  <a:srgbClr val="EB6E07"/>
                </a:solidFill>
              </a:rPr>
              <a:t>– Leôncio Horácio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05270624"/>
              </p:ext>
            </p:extLst>
          </p:nvPr>
        </p:nvGraphicFramePr>
        <p:xfrm>
          <a:off x="29384" y="1340769"/>
          <a:ext cx="9114615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923"/>
                <a:gridCol w="1822923"/>
                <a:gridCol w="1822923"/>
                <a:gridCol w="1822923"/>
                <a:gridCol w="1822923"/>
              </a:tblGrid>
              <a:tr h="6261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aluno</a:t>
                      </a:r>
                      <a:endParaRPr lang="pt-BR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Aprendizagem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/>
                    </a:p>
                  </a:txBody>
                  <a:tcPr/>
                </a:tc>
              </a:tr>
              <a:tr h="1189630">
                <a:tc>
                  <a:txBody>
                    <a:bodyPr/>
                    <a:lstStyle/>
                    <a:p>
                      <a:endParaRPr lang="pt-BR" sz="1600" b="1" dirty="0" smtClean="0"/>
                    </a:p>
                    <a:p>
                      <a:r>
                        <a:rPr lang="pt-BR" sz="1600" b="1" dirty="0" smtClean="0"/>
                        <a:t>Pedagogia Progressista Libertadora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Buscar a  transformação social.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Grupos de discussão.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igual para igual, horizontalmente.  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da 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  <a:tr h="1520535">
                <a:tc>
                  <a:txBody>
                    <a:bodyPr/>
                    <a:lstStyle/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Progressista Histórico-crítica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Preparar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aluno para a vida social. 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Relação direta da experiência do aluno com o saber sistematizado.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Aluno participador e o professor mediador.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Baseadas nas estruturas cognitivas já estruturadas nos alunos.</a:t>
                      </a:r>
                      <a:endParaRPr lang="pt-BR" sz="1600" b="0" dirty="0"/>
                    </a:p>
                  </a:txBody>
                  <a:tcPr/>
                </a:tc>
              </a:tr>
              <a:tr h="1632283">
                <a:tc>
                  <a:txBody>
                    <a:bodyPr/>
                    <a:lstStyle/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Renovadora Progressiva 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Adequar as necessidades individuais ao meio social.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 meio de experiências, pesquisas e método de solução de problema.</a:t>
                      </a:r>
                      <a:endParaRPr lang="pt-BR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smtClean="0">
                          <a:effectLst/>
                        </a:rPr>
                        <a:t>O professor é visto como um facilitador do desenvolvimento dos alunos.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de</a:t>
                      </a:r>
                      <a:r>
                        <a:rPr lang="pt-BR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187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5698" y="580015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 smtClean="0">
                <a:solidFill>
                  <a:srgbClr val="EB6E07"/>
                </a:solidFill>
              </a:rPr>
              <a:t>Centro Educacional </a:t>
            </a:r>
            <a:br>
              <a:rPr lang="pt-BR" sz="3200" b="1" dirty="0" smtClean="0">
                <a:solidFill>
                  <a:srgbClr val="EB6E07"/>
                </a:solidFill>
              </a:rPr>
            </a:br>
            <a:r>
              <a:rPr lang="pt-BR" sz="3200" b="1" dirty="0" smtClean="0">
                <a:solidFill>
                  <a:srgbClr val="EB6E07"/>
                </a:solidFill>
              </a:rPr>
              <a:t>Professor Áureo de Oliveira Filho</a:t>
            </a:r>
            <a:r>
              <a:rPr lang="pt-BR" sz="3200" b="1" dirty="0">
                <a:solidFill>
                  <a:srgbClr val="EB6E07"/>
                </a:solidFill>
              </a:rPr>
              <a:t/>
            </a:r>
            <a:br>
              <a:rPr lang="pt-BR" sz="3200" b="1" dirty="0">
                <a:solidFill>
                  <a:srgbClr val="EB6E07"/>
                </a:solidFill>
              </a:rPr>
            </a:br>
            <a:endParaRPr lang="pt-BR" sz="3200" b="1" dirty="0">
              <a:solidFill>
                <a:srgbClr val="EB6E07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9552" y="1700808"/>
            <a:ext cx="8280920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	A </a:t>
            </a:r>
            <a:r>
              <a:rPr lang="pt-BR" sz="2000" dirty="0">
                <a:solidFill>
                  <a:schemeClr val="tx1"/>
                </a:solidFill>
              </a:rPr>
              <a:t>proposta que a escola CEPAOF tem abraçado parte do ponto de que nossos discentes, enquanto cidadãos, têm direito a uma mediação pensada para contribuir para uma mudança de postura e consequentemente, uma mudança de vida.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9552" y="4005064"/>
            <a:ext cx="8280920" cy="2520280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tx1"/>
                </a:solidFill>
              </a:rPr>
              <a:t>	Na </a:t>
            </a:r>
            <a:r>
              <a:rPr lang="pt-BR" dirty="0">
                <a:solidFill>
                  <a:schemeClr val="tx1"/>
                </a:solidFill>
              </a:rPr>
              <a:t>escola CEPAOF, trabalharemos de forma contextualizada, pois compreendemos que não se faz educação sem refazer caminhos. Não há espaço para trabalhar educação sem considerar o cotidiano do discente, e não é possível entender processo educativo, sem que haja a compreensão de inúmeros fatores que direta ou indiretamente perpassam no entorno da escola e comunidade. </a:t>
            </a:r>
          </a:p>
        </p:txBody>
      </p:sp>
    </p:spTree>
    <p:extLst>
      <p:ext uri="{BB962C8B-B14F-4D97-AF65-F5344CB8AC3E}">
        <p14:creationId xmlns:p14="http://schemas.microsoft.com/office/powerpoint/2010/main" xmlns="" val="380909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</a:t>
            </a:r>
            <a:r>
              <a:rPr lang="pt-BR" dirty="0" smtClean="0">
                <a:solidFill>
                  <a:srgbClr val="EB6E07"/>
                </a:solidFill>
              </a:rPr>
              <a:t>– Áureo Filho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74486392"/>
              </p:ext>
            </p:extLst>
          </p:nvPr>
        </p:nvGraphicFramePr>
        <p:xfrm>
          <a:off x="-1" y="1556792"/>
          <a:ext cx="9135945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189"/>
                <a:gridCol w="1827189"/>
                <a:gridCol w="1827189"/>
                <a:gridCol w="1827189"/>
                <a:gridCol w="1827189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 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aluno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Aprendizagem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8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Liberal 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Prepara os indivíduos para o desempenho de papéis sociais.</a:t>
                      </a:r>
                    </a:p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Parte de uma aptidão individual.</a:t>
                      </a:r>
                    </a:p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 smtClean="0"/>
                    </a:p>
                    <a:p>
                      <a:pPr algn="ctr"/>
                      <a:r>
                        <a:rPr lang="pt-BR" sz="1600" dirty="0" smtClean="0">
                          <a:effectLst/>
                        </a:rPr>
                        <a:t>O professor é visto como um facilitador do desenvolvimento dos alunos.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Significativa 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8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Pedagogia Progressista 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Lugar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onde educação se dá de forma intencional, estruturada, sistematizada </a:t>
                      </a:r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 explícita.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Compreensão da realidade histórico-social.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 smtClean="0"/>
                    </a:p>
                    <a:p>
                      <a:pPr algn="ctr"/>
                      <a:r>
                        <a:rPr lang="pt-BR" sz="1600" dirty="0" smtClean="0"/>
                        <a:t>Aluno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sujeito que constrói sua realidade </a:t>
                      </a: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Professor.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Compreensão </a:t>
                      </a:r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 </a:t>
                      </a:r>
                      <a:r>
                        <a:rPr lang="pt-BR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realidade histórico-social.</a:t>
                      </a:r>
                      <a:endParaRPr lang="pt-BR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992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EB6E07"/>
                </a:solidFill>
              </a:rPr>
              <a:t/>
            </a:r>
            <a:br>
              <a:rPr lang="pt-BR" dirty="0" smtClean="0">
                <a:solidFill>
                  <a:srgbClr val="EB6E07"/>
                </a:solidFill>
              </a:rPr>
            </a:br>
            <a:r>
              <a:rPr lang="pt-BR" dirty="0" smtClean="0">
                <a:solidFill>
                  <a:srgbClr val="EB6E07"/>
                </a:solidFill>
              </a:rPr>
              <a:t> </a:t>
            </a:r>
            <a:r>
              <a:rPr lang="pt-BR" sz="3600" b="1" dirty="0" smtClean="0">
                <a:solidFill>
                  <a:srgbClr val="EB6E07"/>
                </a:solidFill>
              </a:rPr>
              <a:t>Escola Municipal </a:t>
            </a:r>
            <a:br>
              <a:rPr lang="pt-BR" sz="3600" b="1" dirty="0" smtClean="0">
                <a:solidFill>
                  <a:srgbClr val="EB6E07"/>
                </a:solidFill>
              </a:rPr>
            </a:br>
            <a:r>
              <a:rPr lang="pt-BR" sz="3600" b="1" dirty="0" smtClean="0">
                <a:solidFill>
                  <a:srgbClr val="EB6E07"/>
                </a:solidFill>
              </a:rPr>
              <a:t>Maria Rita Alves de Jesus</a:t>
            </a:r>
            <a:r>
              <a:rPr lang="pt-BR" b="1" dirty="0">
                <a:solidFill>
                  <a:srgbClr val="EB6E07"/>
                </a:solidFill>
              </a:rPr>
              <a:t/>
            </a:r>
            <a:br>
              <a:rPr lang="pt-BR" b="1" dirty="0">
                <a:solidFill>
                  <a:srgbClr val="EB6E07"/>
                </a:solidFill>
              </a:rPr>
            </a:br>
            <a:endParaRPr lang="pt-BR" b="1" dirty="0">
              <a:solidFill>
                <a:srgbClr val="EB6E07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7544" y="1844824"/>
            <a:ext cx="8136904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chemeClr val="tx1"/>
                </a:solidFill>
              </a:rPr>
              <a:t>	A </a:t>
            </a:r>
            <a:r>
              <a:rPr lang="pt-BR" sz="2000" dirty="0">
                <a:solidFill>
                  <a:schemeClr val="tx1"/>
                </a:solidFill>
              </a:rPr>
              <a:t>Escola Municipal Maria Rita Alves de Jesus se propõe </a:t>
            </a:r>
            <a:r>
              <a:rPr lang="pt-BR" sz="2000" dirty="0" smtClean="0">
                <a:solidFill>
                  <a:schemeClr val="tx1"/>
                </a:solidFill>
              </a:rPr>
              <a:t>a: </a:t>
            </a:r>
            <a:r>
              <a:rPr lang="pt-BR" sz="2000" dirty="0">
                <a:solidFill>
                  <a:schemeClr val="tx1"/>
                </a:solidFill>
              </a:rPr>
              <a:t>desenvolver uma proposta pedagógica caracterizada </a:t>
            </a:r>
            <a:r>
              <a:rPr lang="pt-BR" sz="2000" dirty="0" smtClean="0">
                <a:solidFill>
                  <a:schemeClr val="tx1"/>
                </a:solidFill>
              </a:rPr>
              <a:t>pela exploração dos </a:t>
            </a:r>
            <a:r>
              <a:rPr lang="pt-BR" sz="2000" dirty="0">
                <a:solidFill>
                  <a:schemeClr val="tx1"/>
                </a:solidFill>
              </a:rPr>
              <a:t>conhecimentos prévios do aluno, bem como </a:t>
            </a:r>
            <a:r>
              <a:rPr lang="pt-BR" sz="2000" dirty="0" smtClean="0">
                <a:solidFill>
                  <a:schemeClr val="tx1"/>
                </a:solidFill>
              </a:rPr>
              <a:t>das </a:t>
            </a:r>
            <a:r>
              <a:rPr lang="pt-BR" sz="2000" dirty="0">
                <a:solidFill>
                  <a:schemeClr val="tx1"/>
                </a:solidFill>
              </a:rPr>
              <a:t>experiências trazidas da família e do meio </a:t>
            </a:r>
            <a:r>
              <a:rPr lang="pt-BR" sz="2000" dirty="0" smtClean="0">
                <a:solidFill>
                  <a:schemeClr val="tx1"/>
                </a:solidFill>
              </a:rPr>
              <a:t>social;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67544" y="4149080"/>
            <a:ext cx="8136904" cy="1872208"/>
          </a:xfrm>
          <a:prstGeom prst="rect">
            <a:avLst/>
          </a:prstGeom>
          <a:noFill/>
          <a:ln>
            <a:solidFill>
              <a:srgbClr val="EB6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Trabalhar </a:t>
            </a:r>
            <a:r>
              <a:rPr lang="pt-BR" sz="2000" dirty="0">
                <a:solidFill>
                  <a:schemeClr val="tx1"/>
                </a:solidFill>
              </a:rPr>
              <a:t>a </a:t>
            </a:r>
            <a:r>
              <a:rPr lang="pt-BR" sz="2000" dirty="0" smtClean="0">
                <a:solidFill>
                  <a:schemeClr val="tx1"/>
                </a:solidFill>
              </a:rPr>
              <a:t>interdisciplinaridade;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</a:rPr>
              <a:t>	</a:t>
            </a:r>
            <a:r>
              <a:rPr lang="pt-BR" sz="2000" dirty="0" smtClean="0">
                <a:solidFill>
                  <a:schemeClr val="tx1"/>
                </a:solidFill>
              </a:rPr>
              <a:t>Valorizar </a:t>
            </a:r>
            <a:r>
              <a:rPr lang="pt-BR" sz="2000" dirty="0">
                <a:solidFill>
                  <a:schemeClr val="tx1"/>
                </a:solidFill>
              </a:rPr>
              <a:t>a contextualização das atividades, a codificação e decodificação das tarefas e </a:t>
            </a:r>
            <a:r>
              <a:rPr lang="pt-BR" sz="2000" dirty="0" smtClean="0">
                <a:solidFill>
                  <a:schemeClr val="tx1"/>
                </a:solidFill>
              </a:rPr>
              <a:t>recorrer </a:t>
            </a:r>
            <a:r>
              <a:rPr lang="pt-BR" sz="2000" dirty="0">
                <a:solidFill>
                  <a:schemeClr val="tx1"/>
                </a:solidFill>
              </a:rPr>
              <a:t>à interpretação e tomada de decisões na resolução de </a:t>
            </a:r>
            <a:r>
              <a:rPr lang="pt-BR" sz="2000" dirty="0" smtClean="0">
                <a:solidFill>
                  <a:schemeClr val="tx1"/>
                </a:solidFill>
              </a:rPr>
              <a:t>situações-problemas.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48196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EB6E07"/>
                </a:solidFill>
              </a:rPr>
              <a:t>Tendências </a:t>
            </a:r>
            <a:r>
              <a:rPr lang="pt-BR" dirty="0" smtClean="0">
                <a:solidFill>
                  <a:srgbClr val="EB6E07"/>
                </a:solidFill>
              </a:rPr>
              <a:t>Pedagógicas </a:t>
            </a:r>
            <a:r>
              <a:rPr lang="pt-BR" dirty="0" smtClean="0">
                <a:solidFill>
                  <a:srgbClr val="EB6E07"/>
                </a:solidFill>
              </a:rPr>
              <a:t>– Maria Rita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79964143"/>
              </p:ext>
            </p:extLst>
          </p:nvPr>
        </p:nvGraphicFramePr>
        <p:xfrm>
          <a:off x="107505" y="1385272"/>
          <a:ext cx="8928990" cy="502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98"/>
                <a:gridCol w="1785798"/>
                <a:gridCol w="1785798"/>
                <a:gridCol w="1785798"/>
                <a:gridCol w="178579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Tendência Pedagógica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Papel da Escola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Métodos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Professor - </a:t>
                      </a:r>
                      <a:b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aluno</a:t>
                      </a:r>
                      <a:endParaRPr lang="pt-BR" sz="1800" b="1" dirty="0" smtClean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Aprendizagem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Liberal Renovada </a:t>
                      </a:r>
                      <a:r>
                        <a:rPr lang="pt-B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Progressivista</a:t>
                      </a:r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Adequar as necessidades individuais ao meio social.</a:t>
                      </a:r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 meio de experiências, pesquisas e método de solução de problemas.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professor é auxiliador no desenvolvimento livre da criança.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 baseada na motivação e na estimulação do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  <a:tr h="2071072">
                <a:tc>
                  <a:txBody>
                    <a:bodyPr/>
                    <a:lstStyle/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Progressivista</a:t>
                      </a:r>
                      <a:r>
                        <a:rPr lang="pt-B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Libertadora </a:t>
                      </a:r>
                      <a:endParaRPr lang="pt-BR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Busca</a:t>
                      </a:r>
                      <a:r>
                        <a:rPr lang="pt-BR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atingir um nível de consciência da realidade na busca da transformação social.</a:t>
                      </a:r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Grupos de discussão.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relação é de igual para igual, horizontalmente.  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Resolução da situação problema.</a:t>
                      </a:r>
                      <a:endParaRPr lang="pt-BR" sz="1600" b="0" dirty="0" smtClean="0"/>
                    </a:p>
                    <a:p>
                      <a:pPr algn="ctr"/>
                      <a:endParaRPr lang="pt-BR" sz="16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452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715436" cy="1357322"/>
          </a:xfrm>
        </p:spPr>
        <p:txBody>
          <a:bodyPr>
            <a:normAutofit fontScale="90000"/>
          </a:bodyPr>
          <a:lstStyle/>
          <a:p>
            <a:r>
              <a:rPr lang="pt-BR" sz="4400" dirty="0" smtClean="0"/>
              <a:t>Afinal,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800" dirty="0" smtClean="0"/>
              <a:t>o que é uma prática pedagógica </a:t>
            </a:r>
            <a:r>
              <a:rPr lang="pt-BR" sz="6400" b="1" dirty="0" smtClean="0"/>
              <a:t>contextualizada</a:t>
            </a:r>
            <a:r>
              <a:rPr lang="pt-BR" sz="6400" dirty="0" smtClean="0"/>
              <a:t>?</a:t>
            </a:r>
            <a:endParaRPr lang="pt-BR" sz="6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868" y="2500306"/>
            <a:ext cx="5034860" cy="422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3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52464"/>
            <a:ext cx="8229600" cy="4876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i="1" dirty="0" smtClean="0"/>
              <a:t>“As </a:t>
            </a:r>
            <a:r>
              <a:rPr lang="pt-BR" i="1" dirty="0"/>
              <a:t>estratégias de ensino devem ser orientadas no sentido de permitir que o aluno tenha um aprendizado significativo, propondo assim um ensino “ancorado” aos conhecimentos prévios. Esse fato traduz a importância da construção e da reconstrução permanente de conceitos a partir de novas informações</a:t>
            </a:r>
            <a:r>
              <a:rPr lang="pt-BR" i="1" dirty="0" smtClean="0"/>
              <a:t>.”</a:t>
            </a:r>
          </a:p>
          <a:p>
            <a:pPr marL="0" indent="0" algn="r">
              <a:buNone/>
            </a:pPr>
            <a:r>
              <a:rPr lang="pt-BR" dirty="0" smtClean="0"/>
              <a:t> </a:t>
            </a:r>
            <a:r>
              <a:rPr lang="pt-BR" i="1" dirty="0"/>
              <a:t>(</a:t>
            </a:r>
            <a:r>
              <a:rPr lang="pt-BR" i="1" dirty="0" err="1"/>
              <a:t>Ausubel</a:t>
            </a:r>
            <a:r>
              <a:rPr lang="pt-BR" i="1" dirty="0"/>
              <a:t>, </a:t>
            </a:r>
            <a:r>
              <a:rPr lang="pt-BR" i="1" dirty="0" smtClean="0"/>
              <a:t>1963)</a:t>
            </a:r>
          </a:p>
          <a:p>
            <a:pPr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3665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i="1" dirty="0" smtClean="0"/>
              <a:t>“Uma </a:t>
            </a:r>
            <a:r>
              <a:rPr lang="pt-BR" i="1" dirty="0"/>
              <a:t>das maneiras mais coerentes de interligar os conteúdos de aprendizagem é desenvolver atividades que abordem temas que permitam a contextualização e a interconexão entre diferentes saberes.” </a:t>
            </a:r>
            <a:endParaRPr lang="pt-BR" i="1" dirty="0" smtClean="0"/>
          </a:p>
          <a:p>
            <a:pPr marL="0" indent="0" algn="r">
              <a:buNone/>
            </a:pPr>
            <a:r>
              <a:rPr lang="pt-BR" i="1" dirty="0" smtClean="0"/>
              <a:t>(</a:t>
            </a:r>
            <a:r>
              <a:rPr lang="pt-BR" i="1" dirty="0"/>
              <a:t>Cavalcanti, </a:t>
            </a:r>
            <a:r>
              <a:rPr lang="pt-BR" i="1" dirty="0" smtClean="0"/>
              <a:t>2010</a:t>
            </a:r>
            <a:r>
              <a:rPr lang="pt-BR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96107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906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Atividade 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(Tradicional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pt-BR" b="1" dirty="0" smtClean="0"/>
              <a:t>01- </a:t>
            </a:r>
            <a:r>
              <a:rPr lang="pt-BR" b="1" dirty="0" smtClean="0"/>
              <a:t>Explique o que é adjetivo.</a:t>
            </a:r>
          </a:p>
          <a:p>
            <a:pPr marL="0" lvl="0" indent="0" algn="just">
              <a:buNone/>
            </a:pPr>
            <a:r>
              <a:rPr lang="pt-BR" i="1" dirty="0" smtClean="0"/>
              <a:t>Resposta</a:t>
            </a:r>
            <a:r>
              <a:rPr lang="pt-BR" i="1" dirty="0" smtClean="0"/>
              <a:t>: </a:t>
            </a:r>
          </a:p>
          <a:p>
            <a:pPr marL="0" lvl="0" indent="0" algn="just">
              <a:buNone/>
            </a:pPr>
            <a:r>
              <a:rPr lang="pt-BR" b="1" i="1" dirty="0" smtClean="0"/>
              <a:t>Adjetivo</a:t>
            </a:r>
            <a:r>
              <a:rPr lang="pt-BR" i="1" dirty="0" smtClean="0"/>
              <a:t> </a:t>
            </a:r>
            <a:r>
              <a:rPr lang="pt-BR" i="1" dirty="0"/>
              <a:t>é </a:t>
            </a:r>
            <a:r>
              <a:rPr lang="pt-BR" b="1" i="1" dirty="0"/>
              <a:t>toda palavra que caracteriza o substantivo</a:t>
            </a:r>
            <a:r>
              <a:rPr lang="pt-BR" i="1" dirty="0"/>
              <a:t>, indicando-lhe</a:t>
            </a:r>
            <a:r>
              <a:rPr lang="pt-BR" b="1" i="1" dirty="0"/>
              <a:t> qualidade</a:t>
            </a:r>
            <a:r>
              <a:rPr lang="pt-BR" i="1" dirty="0"/>
              <a:t>, </a:t>
            </a:r>
            <a:r>
              <a:rPr lang="pt-BR" b="1" i="1" dirty="0"/>
              <a:t>defeito</a:t>
            </a:r>
            <a:r>
              <a:rPr lang="pt-BR" i="1" dirty="0"/>
              <a:t>, </a:t>
            </a:r>
            <a:r>
              <a:rPr lang="pt-BR" b="1" i="1" dirty="0"/>
              <a:t>estado</a:t>
            </a:r>
            <a:r>
              <a:rPr lang="pt-BR" i="1" dirty="0"/>
              <a:t>, </a:t>
            </a:r>
            <a:r>
              <a:rPr lang="pt-BR" b="1" i="1" dirty="0"/>
              <a:t>condição</a:t>
            </a:r>
            <a:r>
              <a:rPr lang="pt-BR" i="1" dirty="0"/>
              <a:t>, etc. Ex.: homem </a:t>
            </a:r>
            <a:r>
              <a:rPr lang="pt-BR" b="1" i="1" dirty="0"/>
              <a:t>bom</a:t>
            </a:r>
            <a:r>
              <a:rPr lang="pt-BR" i="1" dirty="0"/>
              <a:t> (qualidade), menino </a:t>
            </a:r>
            <a:r>
              <a:rPr lang="pt-BR" b="1" i="1" dirty="0"/>
              <a:t>traquina</a:t>
            </a:r>
            <a:r>
              <a:rPr lang="pt-BR" i="1" dirty="0"/>
              <a:t> (defeito), moça </a:t>
            </a:r>
            <a:r>
              <a:rPr lang="pt-BR" b="1" i="1" dirty="0"/>
              <a:t>feliz</a:t>
            </a:r>
            <a:r>
              <a:rPr lang="pt-BR" i="1" dirty="0"/>
              <a:t> (estado), família</a:t>
            </a:r>
            <a:r>
              <a:rPr lang="pt-BR" b="1" i="1" dirty="0"/>
              <a:t> rica</a:t>
            </a:r>
            <a:r>
              <a:rPr lang="pt-BR" i="1" dirty="0"/>
              <a:t> (condição).</a:t>
            </a:r>
            <a:endParaRPr lang="pt-BR" i="1" dirty="0" smtClean="0"/>
          </a:p>
          <a:p>
            <a:pPr marL="0" lvl="0" indent="0">
              <a:buNone/>
            </a:pPr>
            <a:endParaRPr lang="pt-BR" dirty="0"/>
          </a:p>
          <a:p>
            <a:pPr marL="0" lvl="0" indent="0">
              <a:buNone/>
            </a:pPr>
            <a:r>
              <a:rPr lang="pt-BR" b="1" dirty="0" smtClean="0"/>
              <a:t>02- </a:t>
            </a:r>
            <a:r>
              <a:rPr lang="pt-BR" b="1" dirty="0" smtClean="0"/>
              <a:t>Cite </a:t>
            </a:r>
            <a:r>
              <a:rPr lang="pt-BR" b="1" dirty="0"/>
              <a:t>4</a:t>
            </a:r>
            <a:r>
              <a:rPr lang="pt-BR" b="1" dirty="0" smtClean="0"/>
              <a:t> </a:t>
            </a:r>
            <a:r>
              <a:rPr lang="pt-BR" b="1" dirty="0"/>
              <a:t>exemplos de adjetivos</a:t>
            </a:r>
            <a:r>
              <a:rPr lang="pt-BR" b="1" dirty="0" smtClean="0"/>
              <a:t>.</a:t>
            </a:r>
          </a:p>
          <a:p>
            <a:pPr marL="0" indent="0">
              <a:buNone/>
            </a:pPr>
            <a:r>
              <a:rPr lang="pt-BR" i="1" dirty="0" smtClean="0"/>
              <a:t>Resposta</a:t>
            </a:r>
            <a:r>
              <a:rPr lang="pt-BR" i="1" dirty="0" smtClean="0"/>
              <a:t>:</a:t>
            </a:r>
          </a:p>
          <a:p>
            <a:pPr marL="0" indent="0">
              <a:buNone/>
            </a:pPr>
            <a:r>
              <a:rPr lang="pt-BR" i="1" dirty="0" smtClean="0"/>
              <a:t>bonita</a:t>
            </a:r>
            <a:r>
              <a:rPr lang="pt-BR" i="1" dirty="0"/>
              <a:t>, novo, </a:t>
            </a:r>
            <a:r>
              <a:rPr lang="pt-BR" i="1" dirty="0" smtClean="0"/>
              <a:t>divertido e sujo</a:t>
            </a:r>
            <a:r>
              <a:rPr lang="pt-BR" i="1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2572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Atividade 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(Contextualizada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876800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pt-BR" b="1" dirty="0" smtClean="0"/>
              <a:t>01- </a:t>
            </a:r>
            <a:r>
              <a:rPr lang="pt-BR" b="1" dirty="0" smtClean="0"/>
              <a:t>Produza </a:t>
            </a:r>
            <a:r>
              <a:rPr lang="pt-BR" b="1" dirty="0"/>
              <a:t>um pequeno </a:t>
            </a:r>
            <a:r>
              <a:rPr lang="pt-BR" b="1" dirty="0" smtClean="0"/>
              <a:t>texto manifestando </a:t>
            </a:r>
            <a:r>
              <a:rPr lang="pt-BR" b="1" dirty="0"/>
              <a:t>a sua opinião sobre a construção da nova </a:t>
            </a:r>
            <a:r>
              <a:rPr lang="pt-BR" b="1" dirty="0" smtClean="0"/>
              <a:t>praça e apresente soluções para a manutenção desse </a:t>
            </a:r>
            <a:r>
              <a:rPr lang="pt-BR" b="1" dirty="0"/>
              <a:t>novo espaço</a:t>
            </a:r>
            <a:r>
              <a:rPr lang="pt-BR" b="1" dirty="0" smtClean="0"/>
              <a:t>.</a:t>
            </a:r>
          </a:p>
          <a:p>
            <a:pPr marL="0" lv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i="1" dirty="0" smtClean="0"/>
              <a:t>Resposta: Eu acho </a:t>
            </a:r>
            <a:r>
              <a:rPr lang="pt-BR" i="1" dirty="0"/>
              <a:t>que a praça deixou a cidade </a:t>
            </a:r>
            <a:r>
              <a:rPr lang="pt-BR" i="1" dirty="0" smtClean="0"/>
              <a:t>bonita</a:t>
            </a:r>
            <a:r>
              <a:rPr lang="pt-BR" i="1" dirty="0"/>
              <a:t>.</a:t>
            </a:r>
            <a:r>
              <a:rPr lang="pt-BR" i="1" dirty="0" smtClean="0"/>
              <a:t> Podemos </a:t>
            </a:r>
            <a:r>
              <a:rPr lang="pt-BR" i="1" dirty="0"/>
              <a:t>brincar em um lugar novo e </a:t>
            </a:r>
            <a:r>
              <a:rPr lang="pt-BR" i="1" dirty="0" smtClean="0"/>
              <a:t>divertido, </a:t>
            </a:r>
            <a:r>
              <a:rPr lang="pt-BR" i="1" dirty="0"/>
              <a:t>mas agora as pessoas </a:t>
            </a:r>
            <a:r>
              <a:rPr lang="pt-BR" i="1" dirty="0" smtClean="0"/>
              <a:t>precisam </a:t>
            </a:r>
            <a:r>
              <a:rPr lang="pt-BR" i="1" dirty="0"/>
              <a:t>aprender a não deixar o lugar sujo</a:t>
            </a:r>
            <a:r>
              <a:rPr lang="pt-BR" i="1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 smtClean="0"/>
              <a:t>02- </a:t>
            </a:r>
            <a:r>
              <a:rPr lang="pt-BR" b="1" dirty="0" smtClean="0"/>
              <a:t>Releia a sua resposta da 1ª questão e identifique as palavras que você usou para expressar uma qualidade, </a:t>
            </a:r>
            <a:r>
              <a:rPr lang="pt-BR" b="1" dirty="0"/>
              <a:t>defeito, </a:t>
            </a:r>
            <a:r>
              <a:rPr lang="pt-BR" b="1" dirty="0" smtClean="0"/>
              <a:t>estado ou condição de algo.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>
              <a:buNone/>
            </a:pPr>
            <a:r>
              <a:rPr lang="pt-BR" i="1" dirty="0"/>
              <a:t>Resposta:</a:t>
            </a:r>
          </a:p>
          <a:p>
            <a:pPr marL="0" indent="0">
              <a:buNone/>
            </a:pPr>
            <a:r>
              <a:rPr lang="pt-BR" i="1" dirty="0"/>
              <a:t>bonita, novo, divertido e sujo.</a:t>
            </a:r>
          </a:p>
          <a:p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lv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385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Atividade a </a:t>
            </a:r>
            <a:r>
              <a:rPr lang="pt-BR" dirty="0" smtClean="0">
                <a:solidFill>
                  <a:schemeClr val="accent1">
                    <a:lumMod val="50000"/>
                  </a:schemeClr>
                </a:solidFill>
              </a:rPr>
              <a:t>Distância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76800"/>
          </a:xfrm>
        </p:spPr>
        <p:txBody>
          <a:bodyPr/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pt-BR" sz="2000" dirty="0" smtClean="0"/>
              <a:t>Elabore </a:t>
            </a:r>
            <a:r>
              <a:rPr lang="pt-BR" sz="2000" dirty="0" smtClean="0"/>
              <a:t>um quadro comparativo com as diferenças entre a </a:t>
            </a:r>
            <a:r>
              <a:rPr lang="pt-BR" sz="2000" dirty="0"/>
              <a:t>P</a:t>
            </a:r>
            <a:r>
              <a:rPr lang="pt-BR" sz="2000" dirty="0" smtClean="0"/>
              <a:t>rática Pedagógica </a:t>
            </a:r>
            <a:r>
              <a:rPr lang="pt-BR" sz="2000" b="1" u="sng" dirty="0" smtClean="0"/>
              <a:t>Tradicional</a:t>
            </a:r>
            <a:r>
              <a:rPr lang="pt-BR" sz="2000" dirty="0" smtClean="0"/>
              <a:t> </a:t>
            </a:r>
            <a:r>
              <a:rPr lang="pt-BR" sz="2000" dirty="0"/>
              <a:t>e </a:t>
            </a:r>
            <a:r>
              <a:rPr lang="pt-BR" sz="2000" dirty="0" smtClean="0"/>
              <a:t>a Prática Pedagógica </a:t>
            </a:r>
            <a:r>
              <a:rPr lang="pt-BR" sz="2000" b="1" u="sng" dirty="0" smtClean="0"/>
              <a:t>Contextualizada</a:t>
            </a:r>
            <a:r>
              <a:rPr lang="pt-BR" sz="2000" dirty="0" smtClean="0"/>
              <a:t>. Em seguida produza uma atividade contextualizada utilizando algum conteúdo do seu componente </a:t>
            </a:r>
            <a:r>
              <a:rPr lang="pt-BR" sz="2000" dirty="0" smtClean="0"/>
              <a:t>curricular, que está sendo trabalhado (ou será trabalhado) na I unidade letiva.</a:t>
            </a:r>
            <a:endParaRPr lang="pt-BR" sz="2000" dirty="0" smtClean="0"/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dirty="0" smtClean="0"/>
              <a:t>	</a:t>
            </a:r>
            <a:r>
              <a:rPr lang="pt-BR" sz="2000" dirty="0"/>
              <a:t>	</a:t>
            </a:r>
            <a:endParaRPr lang="pt-BR" sz="2000" dirty="0" smtClean="0"/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200" dirty="0" smtClean="0"/>
              <a:t>OBS.: </a:t>
            </a:r>
            <a:r>
              <a:rPr lang="pt-BR" sz="2200" dirty="0" smtClean="0"/>
              <a:t>A atividade deverá ser enviada por e-mail antes do nosso próximo encontro.</a:t>
            </a:r>
            <a:endParaRPr lang="pt-BR" sz="2200" dirty="0"/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4349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990600"/>
          </a:xfrm>
        </p:spPr>
        <p:txBody>
          <a:bodyPr>
            <a:noAutofit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60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66"/>
            <a:ext cx="8401110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5918" y="2357430"/>
            <a:ext cx="4976964" cy="3289215"/>
          </a:xfrm>
          <a:prstGeom prst="rect">
            <a:avLst/>
          </a:prstGeom>
        </p:spPr>
      </p:pic>
      <p:pic>
        <p:nvPicPr>
          <p:cNvPr id="4" name="Picture 2" descr="C:\Users\MariadoCarmo\Documents\FORMAÇÃO DE PROFESSORES\LOGO PRÁTI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31" y="5643578"/>
            <a:ext cx="2674609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C:\Users\Digitacao\Documents\TRABALHOS DE ANDERSON\IMAGENS JPG\asas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32" y="5786454"/>
            <a:ext cx="3143272" cy="785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521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lho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lh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764</Words>
  <Application>Microsoft Office PowerPoint</Application>
  <PresentationFormat>Apresentação na tela (4:3)</PresentationFormat>
  <Paragraphs>158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Brilho</vt:lpstr>
      <vt:lpstr>I ENCONTRO DE LÍNGUA PORTUGUESA</vt:lpstr>
      <vt:lpstr>APRESENTAÇÃO</vt:lpstr>
      <vt:lpstr> OBJETIVOS </vt:lpstr>
      <vt:lpstr> OBJETIVOS </vt:lpstr>
      <vt:lpstr>DINÂMICA DOS ENCONTROS</vt:lpstr>
      <vt:lpstr>Propostas Pedagógicas  em Nossas Escolas</vt:lpstr>
      <vt:lpstr>Escola Municipal  Leôncio Horácio de Almeida </vt:lpstr>
      <vt:lpstr>Tendências Pedagógicas – Leôncio Horácio</vt:lpstr>
      <vt:lpstr>Centro Educacional  Professor Áureo de Oliveira Filho </vt:lpstr>
      <vt:lpstr>Tendências Pedagógicas – Áureo Filho</vt:lpstr>
      <vt:lpstr>  Escola Municipal  Maria Rita Alves de Jesus </vt:lpstr>
      <vt:lpstr>Tendências Pedagógicas – Maria Rita</vt:lpstr>
      <vt:lpstr>Afinal, o que é uma prática pedagógica contextualizada?</vt:lpstr>
      <vt:lpstr>Slide 14</vt:lpstr>
      <vt:lpstr>Slide 15</vt:lpstr>
      <vt:lpstr>Atividade (Tradicional)</vt:lpstr>
      <vt:lpstr>Atividade (Contextualizada)</vt:lpstr>
      <vt:lpstr>Atividade a Distância</vt:lpstr>
      <vt:lpstr> 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do Carmo Almeida</dc:creator>
  <cp:lastModifiedBy>Notebook 03</cp:lastModifiedBy>
  <cp:revision>45</cp:revision>
  <dcterms:created xsi:type="dcterms:W3CDTF">2016-02-18T13:19:52Z</dcterms:created>
  <dcterms:modified xsi:type="dcterms:W3CDTF">2016-03-01T09:35:31Z</dcterms:modified>
</cp:coreProperties>
</file>